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1033" r:id="rId2"/>
    <p:sldId id="1090" r:id="rId3"/>
    <p:sldId id="423" r:id="rId4"/>
    <p:sldId id="424" r:id="rId5"/>
    <p:sldId id="425" r:id="rId6"/>
    <p:sldId id="426" r:id="rId7"/>
    <p:sldId id="1091" r:id="rId8"/>
    <p:sldId id="1155" r:id="rId9"/>
    <p:sldId id="1149" r:id="rId10"/>
    <p:sldId id="1150" r:id="rId11"/>
    <p:sldId id="1151" r:id="rId12"/>
    <p:sldId id="1093" r:id="rId13"/>
    <p:sldId id="1152" r:id="rId14"/>
    <p:sldId id="1153" r:id="rId15"/>
    <p:sldId id="1154" r:id="rId16"/>
    <p:sldId id="1184" r:id="rId17"/>
    <p:sldId id="1094" r:id="rId18"/>
    <p:sldId id="427" r:id="rId19"/>
    <p:sldId id="429" r:id="rId20"/>
    <p:sldId id="430" r:id="rId21"/>
    <p:sldId id="432" r:id="rId22"/>
    <p:sldId id="1095" r:id="rId23"/>
    <p:sldId id="433" r:id="rId24"/>
    <p:sldId id="434" r:id="rId25"/>
    <p:sldId id="437" r:id="rId26"/>
    <p:sldId id="439" r:id="rId27"/>
    <p:sldId id="440" r:id="rId28"/>
    <p:sldId id="441" r:id="rId29"/>
    <p:sldId id="442" r:id="rId30"/>
    <p:sldId id="1097" r:id="rId31"/>
    <p:sldId id="481" r:id="rId32"/>
    <p:sldId id="483" r:id="rId33"/>
    <p:sldId id="484" r:id="rId34"/>
    <p:sldId id="485" r:id="rId35"/>
    <p:sldId id="486" r:id="rId36"/>
    <p:sldId id="968" r:id="rId37"/>
    <p:sldId id="969" r:id="rId38"/>
    <p:sldId id="487" r:id="rId39"/>
    <p:sldId id="1100" r:id="rId40"/>
    <p:sldId id="1156" r:id="rId41"/>
    <p:sldId id="1157" r:id="rId42"/>
    <p:sldId id="1159" r:id="rId43"/>
    <p:sldId id="1101" r:id="rId44"/>
    <p:sldId id="443" r:id="rId45"/>
    <p:sldId id="444" r:id="rId46"/>
    <p:sldId id="445" r:id="rId47"/>
    <p:sldId id="495" r:id="rId48"/>
    <p:sldId id="496" r:id="rId49"/>
    <p:sldId id="497" r:id="rId50"/>
    <p:sldId id="1102" r:id="rId51"/>
    <p:sldId id="1160" r:id="rId52"/>
    <p:sldId id="1161" r:id="rId53"/>
    <p:sldId id="1163" r:id="rId54"/>
    <p:sldId id="1103" r:id="rId55"/>
    <p:sldId id="501" r:id="rId56"/>
    <p:sldId id="502" r:id="rId57"/>
    <p:sldId id="503" r:id="rId58"/>
    <p:sldId id="504" r:id="rId59"/>
    <p:sldId id="1104" r:id="rId60"/>
    <p:sldId id="1164" r:id="rId61"/>
    <p:sldId id="1165" r:id="rId62"/>
    <p:sldId id="1105" r:id="rId63"/>
    <p:sldId id="492" r:id="rId64"/>
    <p:sldId id="493" r:id="rId65"/>
    <p:sldId id="494" r:id="rId66"/>
    <p:sldId id="1106" r:id="rId67"/>
    <p:sldId id="1166" r:id="rId68"/>
    <p:sldId id="1108" r:id="rId69"/>
    <p:sldId id="1169" r:id="rId70"/>
    <p:sldId id="1170" r:id="rId71"/>
    <p:sldId id="1109" r:id="rId72"/>
    <p:sldId id="476" r:id="rId73"/>
    <p:sldId id="1171" r:id="rId74"/>
    <p:sldId id="1110" r:id="rId75"/>
    <p:sldId id="1172" r:id="rId76"/>
    <p:sldId id="1173" r:id="rId77"/>
    <p:sldId id="1111" r:id="rId78"/>
    <p:sldId id="1174" r:id="rId79"/>
    <p:sldId id="1175" r:id="rId80"/>
    <p:sldId id="1176" r:id="rId81"/>
    <p:sldId id="1112" r:id="rId82"/>
    <p:sldId id="1177" r:id="rId83"/>
    <p:sldId id="1182" r:id="rId84"/>
    <p:sldId id="1178" r:id="rId85"/>
    <p:sldId id="1179" r:id="rId86"/>
    <p:sldId id="1180" r:id="rId87"/>
    <p:sldId id="11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01B9E7-816C-4345-A6D8-DB363958E33E}">
          <p14:sldIdLst>
            <p14:sldId id="1033"/>
            <p14:sldId id="1090"/>
            <p14:sldId id="423"/>
            <p14:sldId id="424"/>
            <p14:sldId id="425"/>
            <p14:sldId id="426"/>
            <p14:sldId id="1091"/>
            <p14:sldId id="1155"/>
            <p14:sldId id="1149"/>
            <p14:sldId id="1150"/>
            <p14:sldId id="1151"/>
            <p14:sldId id="1093"/>
            <p14:sldId id="1152"/>
            <p14:sldId id="1153"/>
            <p14:sldId id="1154"/>
            <p14:sldId id="1184"/>
            <p14:sldId id="1094"/>
            <p14:sldId id="427"/>
            <p14:sldId id="429"/>
            <p14:sldId id="430"/>
            <p14:sldId id="432"/>
            <p14:sldId id="1095"/>
            <p14:sldId id="433"/>
            <p14:sldId id="434"/>
            <p14:sldId id="437"/>
            <p14:sldId id="439"/>
            <p14:sldId id="440"/>
            <p14:sldId id="441"/>
            <p14:sldId id="442"/>
            <p14:sldId id="1097"/>
            <p14:sldId id="481"/>
            <p14:sldId id="483"/>
            <p14:sldId id="484"/>
            <p14:sldId id="485"/>
            <p14:sldId id="486"/>
            <p14:sldId id="968"/>
            <p14:sldId id="969"/>
            <p14:sldId id="487"/>
            <p14:sldId id="1100"/>
            <p14:sldId id="1156"/>
            <p14:sldId id="1157"/>
            <p14:sldId id="1159"/>
            <p14:sldId id="1101"/>
            <p14:sldId id="443"/>
            <p14:sldId id="444"/>
            <p14:sldId id="445"/>
            <p14:sldId id="495"/>
            <p14:sldId id="496"/>
            <p14:sldId id="497"/>
            <p14:sldId id="1102"/>
            <p14:sldId id="1160"/>
            <p14:sldId id="1161"/>
            <p14:sldId id="1163"/>
            <p14:sldId id="1103"/>
            <p14:sldId id="501"/>
            <p14:sldId id="502"/>
            <p14:sldId id="503"/>
            <p14:sldId id="504"/>
            <p14:sldId id="1104"/>
            <p14:sldId id="1164"/>
            <p14:sldId id="1165"/>
            <p14:sldId id="1105"/>
            <p14:sldId id="492"/>
            <p14:sldId id="493"/>
            <p14:sldId id="494"/>
            <p14:sldId id="1106"/>
            <p14:sldId id="1166"/>
            <p14:sldId id="1108"/>
            <p14:sldId id="1169"/>
            <p14:sldId id="1170"/>
            <p14:sldId id="1109"/>
            <p14:sldId id="476"/>
            <p14:sldId id="1171"/>
            <p14:sldId id="1110"/>
            <p14:sldId id="1172"/>
            <p14:sldId id="1173"/>
            <p14:sldId id="1111"/>
            <p14:sldId id="1174"/>
            <p14:sldId id="1175"/>
            <p14:sldId id="1176"/>
            <p14:sldId id="1112"/>
            <p14:sldId id="1177"/>
            <p14:sldId id="1182"/>
            <p14:sldId id="1178"/>
            <p14:sldId id="1179"/>
            <p14:sldId id="1180"/>
            <p14:sldId id="118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6"/>
    <p:restoredTop sz="96132"/>
  </p:normalViewPr>
  <p:slideViewPr>
    <p:cSldViewPr snapToGrid="0" snapToObjects="1">
      <p:cViewPr>
        <p:scale>
          <a:sx n="100" d="100"/>
          <a:sy n="100" d="100"/>
        </p:scale>
        <p:origin x="656"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B16D1-71F1-184C-867C-526D5F0518CB}" type="datetimeFigureOut">
              <a:rPr lang="en-US" smtClean="0"/>
              <a:pPr/>
              <a:t>3/13/19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B5DA-E585-8C43-946C-F0BEE169026F}" type="slidenum">
              <a:rPr lang="en-US" smtClean="0"/>
              <a:pPr/>
              <a:t>‹#›</a:t>
            </a:fld>
            <a:endParaRPr lang="en-US"/>
          </a:p>
        </p:txBody>
      </p:sp>
    </p:spTree>
    <p:extLst>
      <p:ext uri="{BB962C8B-B14F-4D97-AF65-F5344CB8AC3E}">
        <p14:creationId xmlns:p14="http://schemas.microsoft.com/office/powerpoint/2010/main" val="3246757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google-cloud/kubernetes-nodeport-vs-loadbalancer-vs-ingress-when-should-i-use-what-922f010849e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medium.com/google-cloud/kubernetes-from-load-balancer-to-pod-3f2399637b0c"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ackoverflow.com/questions/45543694/kubernetes-cluster-on-aws-with-kops-nodeport-service-unavailable/45561848#45561848"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34.222.12.167:32083/"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kubernetesbyexample.com/servic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bitnami-perspectives/imperative-declarative-and-a-few-kubectl-tricks-9d6deabdd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kubernetes.io/docs/tasks/administer-cluster/manage-resources/quota-memory-cpu-namespa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ubernetes.io/docs/concepts/workloads/controllers/deployment/#creating-a-deploy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44782835b9_0_3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4" name="Google Shape;1584;g44782835b9_0_315:notes"/>
          <p:cNvSpPr txBox="1">
            <a:spLocks noGrp="1"/>
          </p:cNvSpPr>
          <p:nvPr>
            <p:ph type="body" idx="1"/>
          </p:nvPr>
        </p:nvSpPr>
        <p:spPr>
          <a:xfrm>
            <a:off x="696017" y="5078531"/>
            <a:ext cx="5982300" cy="2697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Additionally, pods can be tagged with a label for recommended scheduling advice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675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4782835b9_0_3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4782835b9_0_3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0" lvl="0" indent="0" algn="l" rtl="0">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lang="en-US" sz="1050" b="1">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lang="en-US" sz="1050" b="1">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highlight>
                <a:srgbClr val="FFFFFF"/>
              </a:highlight>
              <a:latin typeface="Roboto"/>
              <a:ea typeface="Roboto"/>
              <a:cs typeface="Roboto"/>
              <a:sym typeface="Roboto"/>
            </a:endParaRPr>
          </a:p>
          <a:p>
            <a:pPr marL="69850" marR="0" lvl="0" indent="0" algn="l" rtl="0">
              <a:spcBef>
                <a:spcPts val="0"/>
              </a:spcBef>
              <a:spcAft>
                <a:spcPts val="0"/>
              </a:spcAft>
              <a:buClr>
                <a:schemeClr val="dk1"/>
              </a:buClr>
              <a:buSzPts val="1100"/>
              <a:buFont typeface="Arial"/>
              <a:buNone/>
            </a:pPr>
            <a:r>
              <a:rPr lang="en-US" sz="1050" u="sng">
                <a:solidFill>
                  <a:srgbClr val="047AC6"/>
                </a:solidFill>
                <a:hlinkClick r:id="rId3"/>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4"/>
              </a:rPr>
              <a:t>https://medium.com/google-cloud/kubernetes-from-load-balancer-to-pod-3f2399637b0c</a:t>
            </a:r>
            <a:endParaRPr/>
          </a:p>
          <a:p>
            <a:pPr marL="69850" marR="0" lvl="0" indent="0" algn="l" rtl="0">
              <a:spcBef>
                <a:spcPts val="0"/>
              </a:spcBef>
              <a:spcAft>
                <a:spcPts val="0"/>
              </a:spcAft>
              <a:buClr>
                <a:schemeClr val="dk1"/>
              </a:buClr>
              <a:buSzPts val="1100"/>
              <a:buFont typeface="Arial"/>
              <a:buNone/>
            </a:pPr>
            <a:endParaRPr/>
          </a:p>
          <a:p>
            <a:pPr marL="69850" marR="0" lvl="0" indent="0" algn="l" rtl="0">
              <a:spcBef>
                <a:spcPts val="0"/>
              </a:spcBef>
              <a:spcAft>
                <a:spcPts val="0"/>
              </a:spcAft>
              <a:buClr>
                <a:schemeClr val="dk1"/>
              </a:buClr>
              <a:buSzPts val="1100"/>
              <a:buFont typeface="Arial"/>
              <a:buNone/>
            </a:pPr>
            <a:endParaRPr sz="1350">
              <a:solidFill>
                <a:srgbClr val="383838"/>
              </a:solidFill>
            </a:endParaRPr>
          </a:p>
        </p:txBody>
      </p:sp>
    </p:spTree>
    <p:extLst>
      <p:ext uri="{BB962C8B-B14F-4D97-AF65-F5344CB8AC3E}">
        <p14:creationId xmlns:p14="http://schemas.microsoft.com/office/powerpoint/2010/main" val="163570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44782835b9_0_408: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69850" lvl="0" indent="0" algn="l" rtl="0">
              <a:spcBef>
                <a:spcPts val="0"/>
              </a:spcBef>
              <a:spcAft>
                <a:spcPts val="0"/>
              </a:spcAft>
              <a:buNone/>
            </a:pPr>
            <a:r>
              <a:rPr lang="en-US" sz="1050">
                <a:solidFill>
                  <a:srgbClr val="383838"/>
                </a:solidFill>
              </a:rPr>
              <a:t>-- to make NodePort work - </a:t>
            </a:r>
            <a:r>
              <a:rPr lang="en-US" sz="1050" u="sng">
                <a:solidFill>
                  <a:srgbClr val="047AC6"/>
                </a:solidFill>
                <a:hlinkClick r:id="rId3"/>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4"/>
              </a:rPr>
              <a:t>http://34.222.12.167:32083/</a:t>
            </a:r>
            <a:endParaRPr sz="1050">
              <a:solidFill>
                <a:srgbClr val="383838"/>
              </a:solidFill>
            </a:endParaRPr>
          </a:p>
          <a:p>
            <a:pPr marL="69850" lvl="0" indent="0" algn="l" rtl="0">
              <a:spcBef>
                <a:spcPts val="0"/>
              </a:spcBef>
              <a:spcAft>
                <a:spcPts val="0"/>
              </a:spcAft>
              <a:buNone/>
            </a:pPr>
            <a:endParaRPr sz="1050">
              <a:solidFill>
                <a:srgbClr val="383838"/>
              </a:solidFill>
            </a:endParaRPr>
          </a:p>
          <a:p>
            <a:pPr marL="69850" lvl="0" indent="0" algn="l" rtl="0">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marL="69850" lvl="0" indent="0" algn="l" rtl="0">
              <a:spcBef>
                <a:spcPts val="0"/>
              </a:spcBef>
              <a:spcAft>
                <a:spcPts val="0"/>
              </a:spcAft>
              <a:buNone/>
            </a:pPr>
            <a:endParaRPr sz="1350">
              <a:solidFill>
                <a:srgbClr val="383838"/>
              </a:solidFill>
            </a:endParaRPr>
          </a:p>
          <a:p>
            <a:pPr marL="0" lvl="0" indent="0" algn="l" rtl="0">
              <a:lnSpc>
                <a:spcPct val="157143"/>
              </a:lnSpc>
              <a:spcBef>
                <a:spcPts val="0"/>
              </a:spcBef>
              <a:spcAft>
                <a:spcPts val="0"/>
              </a:spcAft>
              <a:buNone/>
            </a:pPr>
            <a:r>
              <a:rPr lang="en-US" sz="1350" b="1">
                <a:solidFill>
                  <a:srgbClr val="0000FF"/>
                </a:solidFill>
              </a:rPr>
              <a:t>Example - create node , expose as nodePort service</a:t>
            </a:r>
            <a:endParaRPr sz="1350" b="1">
              <a:solidFill>
                <a:srgbClr val="0000FF"/>
              </a:solidFill>
            </a:endParaRPr>
          </a:p>
          <a:p>
            <a:pPr marL="0" lvl="0" indent="0" algn="l" rtl="0">
              <a:lnSpc>
                <a:spcPct val="157143"/>
              </a:lnSpc>
              <a:spcBef>
                <a:spcPts val="800"/>
              </a:spcBef>
              <a:spcAft>
                <a:spcPts val="0"/>
              </a:spcAft>
              <a:buNone/>
            </a:pPr>
            <a:r>
              <a:rPr lang="en-US" sz="1350"/>
              <a:t>kubectl expose pod nginx-apparmor --type NodePort --name nginx-apparmor-service --port 3003</a:t>
            </a:r>
            <a:endParaRPr sz="1350"/>
          </a:p>
          <a:p>
            <a:pPr marL="0" lvl="0" indent="0" algn="l" rtl="0">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3"/>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1691" name="Google Shape;1691;g44782835b9_0_4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16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4782835b9_0_42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5" name="Google Shape;1705;g44782835b9_0_42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233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44782835b9_0_42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1" name="Google Shape;1711;g44782835b9_0_425: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lang="en-US" sz="1050" b="1">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lang="en-US" sz="1050" b="1">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lang="en-US" sz="1050" b="1">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lang="en-US" sz="1050" b="1">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marL="457200" lvl="0" indent="-304800" algn="l" rtl="0">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lang="en-US" sz="1050" b="1">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marL="457200" lvl="0" indent="-304800" algn="l" rtl="0">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marL="0" lvl="0" indent="0" algn="l" rtl="0">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marL="0" lvl="0" indent="0" algn="l" rtl="0">
              <a:lnSpc>
                <a:spcPct val="175000"/>
              </a:lnSpc>
              <a:spcBef>
                <a:spcPts val="0"/>
              </a:spcBef>
              <a:spcAft>
                <a:spcPts val="0"/>
              </a:spcAft>
              <a:buClr>
                <a:schemeClr val="dk1"/>
              </a:buClr>
              <a:buSzPts val="1100"/>
              <a:buFont typeface="Arial"/>
              <a:buNone/>
            </a:pPr>
            <a:endParaRPr sz="1200">
              <a:solidFill>
                <a:schemeClr val="dk1"/>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1563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4782835b9_0_43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7" name="Google Shape;1717;g44782835b9_0_430:notes"/>
          <p:cNvSpPr txBox="1">
            <a:spLocks noGrp="1"/>
          </p:cNvSpPr>
          <p:nvPr>
            <p:ph type="body" idx="1"/>
          </p:nvPr>
        </p:nvSpPr>
        <p:spPr>
          <a:xfrm>
            <a:off x="629392" y="4703388"/>
            <a:ext cx="6127800" cy="147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services --all-namespaces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This reveals the kubernetes services that are usually running as part of the kubernetes system namespace.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http://kubernetesbyexample.com/services/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Calibri"/>
              <a:ea typeface="Calibri"/>
              <a:cs typeface="Calibri"/>
              <a:sym typeface="Calibri"/>
            </a:endParaRPr>
          </a:p>
          <a:p>
            <a:pPr marL="0" lvl="0" indent="0" algn="l" rtl="0">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lang="en-US" sz="1050" b="1">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lang="en-US" sz="1200" b="1">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lang="en-US" sz="1050" b="1">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52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44782835b9_0_43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g44782835b9_0_436:notes"/>
          <p:cNvSpPr txBox="1">
            <a:spLocks noGrp="1"/>
          </p:cNvSpPr>
          <p:nvPr>
            <p:ph type="body" idx="1"/>
          </p:nvPr>
        </p:nvSpPr>
        <p:spPr>
          <a:xfrm>
            <a:off x="731838" y="4644013"/>
            <a:ext cx="5918400" cy="593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Trivia: Some internal Kubernetes engineers pronounce kubectl as ‘kubecuttle’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3"/>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47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44782835b9_0_116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g44782835b9_0_116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678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608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44782835b9_0_1181: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3" name="Google Shape;2123;g44782835b9_0_1181: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325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136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4782835b9_0_32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3" name="Google Shape;1593;g44782835b9_0_323:notes"/>
          <p:cNvSpPr txBox="1">
            <a:spLocks noGrp="1"/>
          </p:cNvSpPr>
          <p:nvPr>
            <p:ph type="body" idx="1"/>
          </p:nvPr>
        </p:nvSpPr>
        <p:spPr>
          <a:xfrm>
            <a:off x="629392" y="4667764"/>
            <a:ext cx="6068400" cy="640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Additionally, pods can be tagged with a label for recommended scheduling advice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523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4782835b9_0_1192: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6" name="Google Shape;2136;g44782835b9_0_1192: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383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7764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4782835b9_0_1187:notes"/>
          <p:cNvSpPr>
            <a:spLocks noGrp="1" noRot="1" noChangeAspect="1"/>
          </p:cNvSpPr>
          <p:nvPr>
            <p:ph type="sldImg" idx="2"/>
          </p:nvPr>
        </p:nvSpPr>
        <p:spPr>
          <a:xfrm>
            <a:off x="-228600" y="598488"/>
            <a:ext cx="7967663" cy="4483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0" name="Google Shape;2130;g44782835b9_0_1187:notes"/>
          <p:cNvSpPr txBox="1">
            <a:spLocks noGrp="1"/>
          </p:cNvSpPr>
          <p:nvPr>
            <p:ph type="body" idx="1"/>
          </p:nvPr>
        </p:nvSpPr>
        <p:spPr>
          <a:xfrm>
            <a:off x="701041" y="4400550"/>
            <a:ext cx="5608200" cy="3600600"/>
          </a:xfrm>
          <a:prstGeom prst="rect">
            <a:avLst/>
          </a:prstGeom>
          <a:noFill/>
          <a:ln>
            <a:noFill/>
          </a:ln>
        </p:spPr>
        <p:txBody>
          <a:bodyPr spcFirstLastPara="1" wrap="square" lIns="95725" tIns="47850" rIns="95725" bIns="47850" anchor="t" anchorCtr="0">
            <a:noAutofit/>
          </a:bodyPr>
          <a:lstStyle/>
          <a:p>
            <a:pPr marL="171450" marR="0" lvl="0" indent="-101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649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44782835b9_0_1198: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3" name="Google Shape;2143;g44782835b9_0_1198:notes"/>
          <p:cNvSpPr txBox="1">
            <a:spLocks noGrp="1"/>
          </p:cNvSpPr>
          <p:nvPr>
            <p:ph type="body" idx="1"/>
          </p:nvPr>
        </p:nvSpPr>
        <p:spPr>
          <a:xfrm>
            <a:off x="688769" y="4679638"/>
            <a:ext cx="6032700" cy="2041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Git clone https://github.com/gravitational/workshop.git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sz="1200" b="0" i="0" u="none" strike="noStrike" cap="none">
              <a:solidFill>
                <a:schemeClr val="dk1"/>
              </a:solidFill>
              <a:latin typeface="Calibri"/>
              <a:ea typeface="Calibri"/>
              <a:cs typeface="Calibri"/>
              <a:sym typeface="Calibri"/>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547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7409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52325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3224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44782835b9_0_442: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1" name="Google Shape;1731;g44782835b9_0_442: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 Add Selectors and Field Selectors, options too for some sample commands like this</a:t>
            </a:r>
            <a:endParaRPr sz="1350" b="1">
              <a:solidFill>
                <a:srgbClr val="383838"/>
              </a:solidFill>
            </a:endParaRPr>
          </a:p>
          <a:p>
            <a:pPr marL="0" marR="0" lvl="0" indent="0" algn="l" rtl="0">
              <a:lnSpc>
                <a:spcPct val="100000"/>
              </a:lnSpc>
              <a:spcBef>
                <a:spcPts val="0"/>
              </a:spcBef>
              <a:spcAft>
                <a:spcPts val="0"/>
              </a:spcAft>
              <a:buNone/>
            </a:pPr>
            <a:endParaRPr sz="1350" b="1">
              <a:solidFill>
                <a:srgbClr val="383838"/>
              </a:solidFill>
            </a:endParaRPr>
          </a:p>
          <a:p>
            <a:pPr marL="0" marR="0" lvl="0" indent="0" algn="l" rtl="0">
              <a:lnSpc>
                <a:spcPct val="100000"/>
              </a:lnSpc>
              <a:spcBef>
                <a:spcPts val="0"/>
              </a:spcBef>
              <a:spcAft>
                <a:spcPts val="0"/>
              </a:spcAft>
              <a:buNone/>
            </a:pPr>
            <a:endParaRPr sz="1050" b="1">
              <a:solidFill>
                <a:srgbClr val="303030"/>
              </a:solidFill>
              <a:highlight>
                <a:srgbClr val="F7F7F7"/>
              </a:highlight>
              <a:latin typeface="Roboto Mono"/>
              <a:ea typeface="Roboto Mono"/>
              <a:cs typeface="Roboto Mono"/>
              <a:sym typeface="Roboto Mono"/>
            </a:endParaRPr>
          </a:p>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570499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44782835b9_0_449: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g44782835b9_0_449:notes"/>
          <p:cNvSpPr txBox="1">
            <a:spLocks noGrp="1"/>
          </p:cNvSpPr>
          <p:nvPr>
            <p:ph type="body" idx="1"/>
          </p:nvPr>
        </p:nvSpPr>
        <p:spPr>
          <a:xfrm>
            <a:off x="593766" y="4691514"/>
            <a:ext cx="6210900" cy="20775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run nginx --image nginx --port 80</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label pods nginx-158599303-04h8d new-label=awesome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-l new-label=else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-l new-label=awesome</a:t>
            </a:r>
            <a:endParaRPr sz="1400" b="0" i="0" u="none" strike="noStrike" cap="none">
              <a:solidFill>
                <a:srgbClr val="000000"/>
              </a:solidFill>
              <a:latin typeface="Arial"/>
              <a:ea typeface="Arial"/>
              <a:cs typeface="Arial"/>
              <a:sym typeface="Arial"/>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pods --show-labels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http://kubernetesbyexample.com/labels/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254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44782835b9_0_45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7" name="Google Shape;1747;g44782835b9_0_456:notes"/>
          <p:cNvSpPr txBox="1">
            <a:spLocks noGrp="1"/>
          </p:cNvSpPr>
          <p:nvPr>
            <p:ph type="body" idx="1"/>
          </p:nvPr>
        </p:nvSpPr>
        <p:spPr>
          <a:xfrm>
            <a:off x="665018" y="4679638"/>
            <a:ext cx="6092100" cy="20418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Create a cluster (or reuse a cluster from earlier exercises) and connect to it</a:t>
            </a:r>
            <a:endParaRPr sz="1400" b="0" i="0" u="none" strike="noStrike" cap="none">
              <a:solidFill>
                <a:srgbClr val="000000"/>
              </a:solidFill>
              <a:latin typeface="Arial"/>
              <a:ea typeface="Arial"/>
              <a:cs typeface="Arial"/>
              <a:sym typeface="Arial"/>
            </a:endParaRPr>
          </a:p>
          <a:p>
            <a:pPr marL="718101" marR="0" lvl="1" indent="-169518" algn="l" rtl="0">
              <a:lnSpc>
                <a:spcPct val="100000"/>
              </a:lnSpc>
              <a:spcBef>
                <a:spcPts val="0"/>
              </a:spcBef>
              <a:spcAft>
                <a:spcPts val="0"/>
              </a:spcAft>
              <a:buClr>
                <a:schemeClr val="dk1"/>
              </a:buClr>
              <a:buSzPts val="1100"/>
              <a:buFont typeface="Calibri"/>
              <a:buNone/>
            </a:pPr>
            <a:endParaRPr sz="1200" b="0" i="0" u="none" strike="noStrike" cap="none">
              <a:solidFill>
                <a:schemeClr val="dk1"/>
              </a:solidFill>
              <a:latin typeface="Calibri"/>
              <a:ea typeface="Calibri"/>
              <a:cs typeface="Calibri"/>
              <a:sym typeface="Calibri"/>
            </a:endParaRPr>
          </a:p>
          <a:p>
            <a:pPr marL="239367" marR="0" lvl="0" indent="-239365"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Execute the nginx example</a:t>
            </a:r>
            <a:endParaRPr sz="1400" b="0" i="0" u="none" strike="noStrike" cap="none">
              <a:solidFill>
                <a:srgbClr val="000000"/>
              </a:solidFill>
              <a:latin typeface="Arial"/>
              <a:ea typeface="Arial"/>
              <a:cs typeface="Arial"/>
              <a:sym typeface="Arial"/>
            </a:endParaRPr>
          </a:p>
          <a:p>
            <a:pPr marL="718101" marR="0" lvl="1" indent="-239367" algn="l" rtl="0">
              <a:lnSpc>
                <a:spcPct val="100000"/>
              </a:lnSpc>
              <a:spcBef>
                <a:spcPts val="0"/>
              </a:spcBef>
              <a:spcAft>
                <a:spcPts val="0"/>
              </a:spcAft>
              <a:buClr>
                <a:schemeClr val="dk1"/>
              </a:buClr>
              <a:buSzPts val="1100"/>
              <a:buFont typeface="Calibri"/>
              <a:buAutoNum type="arabicPeriod"/>
            </a:pPr>
            <a:r>
              <a:rPr lang="en-US" sz="1200" b="0" i="0" u="none" strike="noStrike" cap="none">
                <a:solidFill>
                  <a:schemeClr val="dk1"/>
                </a:solidFill>
                <a:latin typeface="Calibri"/>
                <a:ea typeface="Calibri"/>
                <a:cs typeface="Calibri"/>
                <a:sym typeface="Calibri"/>
              </a:rPr>
              <a:t>https://github.com/kubernetes/kubernetes/blob/master/examples/simple-nginx.md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794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4782835b9_0_329: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0" name="Google Shape;1600;g44782835b9_0_329:notes"/>
          <p:cNvSpPr txBox="1">
            <a:spLocks noGrp="1"/>
          </p:cNvSpPr>
          <p:nvPr>
            <p:ph type="body" idx="1"/>
          </p:nvPr>
        </p:nvSpPr>
        <p:spPr>
          <a:xfrm>
            <a:off x="629392" y="4667764"/>
            <a:ext cx="6068400" cy="640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Additionally, pods can be tagged with a label for recommended scheduling advice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6147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44782835b9_0_1286: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3" name="Google Shape;2203;g44782835b9_0_1286: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51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44782835b9_0_129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g44782835b9_0_1293:notes"/>
          <p:cNvSpPr txBox="1"/>
          <p:nvPr/>
        </p:nvSpPr>
        <p:spPr>
          <a:xfrm>
            <a:off x="657013" y="4722858"/>
            <a:ext cx="6133500" cy="44925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Get default namespaces</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1. kubectl get ns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Create a ‘test’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2. kubectl create -f https://raw.githubusercontent.com/mhausenblas/kbe/master/specs/ns/ns.yaml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Recheck namespaces and observe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3. kubectl get 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Now create a pod in this new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4. kubectl create --namespace=test -f https://raw.githubusercontent.com/mhausenblas/kbe/master/specs/ns/pod.yaml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Check pods in this new namespace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5. kubectl get pods --namespace=test</a:t>
            </a:r>
            <a:endParaRPr sz="1200" b="0" i="0" u="none" strike="noStrike" cap="none">
              <a:solidFill>
                <a:schemeClr val="dk1"/>
              </a:solidFill>
              <a:latin typeface="Calibri"/>
              <a:ea typeface="Calibri"/>
              <a:cs typeface="Calibri"/>
              <a:sym typeface="Calibri"/>
            </a:endParaRPr>
          </a:p>
        </p:txBody>
      </p:sp>
      <p:sp>
        <p:nvSpPr>
          <p:cNvPr id="2212" name="Google Shape;2212;g44782835b9_0_1293: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show the resource-quota example and exercise - </a:t>
            </a:r>
            <a:endParaRPr/>
          </a:p>
          <a:p>
            <a:pPr marL="0" lvl="0" indent="0" algn="l" rtl="0">
              <a:spcBef>
                <a:spcPts val="0"/>
              </a:spcBef>
              <a:spcAft>
                <a:spcPts val="0"/>
              </a:spcAft>
              <a:buNone/>
            </a:pPr>
            <a:r>
              <a:rPr lang="en-US" u="sng">
                <a:solidFill>
                  <a:schemeClr val="hlink"/>
                </a:solidFill>
                <a:hlinkClick r:id="rId3"/>
              </a:rPr>
              <a:t>https://kubernetes.io/docs/tasks/administer-cluster/manage-resources/quota-memory-cpu-namespace/</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also have a namepsace example mini</a:t>
            </a:r>
            <a:endParaRPr/>
          </a:p>
          <a:p>
            <a:pPr marL="0" lvl="0" indent="0" algn="l" rtl="0">
              <a:spcBef>
                <a:spcPts val="0"/>
              </a:spcBef>
              <a:spcAft>
                <a:spcPts val="0"/>
              </a:spcAft>
              <a:buNone/>
            </a:pPr>
            <a:r>
              <a:rPr lang="en-US"/>
              <a:t>-- </a:t>
            </a:r>
            <a:endParaRPr/>
          </a:p>
        </p:txBody>
      </p:sp>
    </p:spTree>
    <p:extLst>
      <p:ext uri="{BB962C8B-B14F-4D97-AF65-F5344CB8AC3E}">
        <p14:creationId xmlns:p14="http://schemas.microsoft.com/office/powerpoint/2010/main" val="2019766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44782835b9_0_130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9" name="Google Shape;2219;g44782835b9_0_1300: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20" name="Google Shape;2220;g44782835b9_0_1300: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23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0586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2531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5815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44782835b9_0_1327: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0" name="Google Shape;2250;g44782835b9_0_1327: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51" name="Google Shape;2251;g44782835b9_0_1327: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66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44782835b9_0_1337: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1" name="Google Shape;2261;g44782835b9_0_1337: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62" name="Google Shape;2262;g44782835b9_0_1337: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450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44782835b9_0_134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g44782835b9_0_1344:notes"/>
          <p:cNvSpPr txBox="1"/>
          <p:nvPr/>
        </p:nvSpPr>
        <p:spPr>
          <a:xfrm>
            <a:off x="657013" y="4785757"/>
            <a:ext cx="6072900" cy="1258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http://pwittrock.github.io/docs/user-guide/configmap/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Extra 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https://docs.openshift.org/latest/dev_guide/configmaps.html</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70" name="Google Shape;2270;g44782835b9_0_1344: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446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4782835b9_0_1352: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8" name="Google Shape;2278;g44782835b9_0_1352: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79" name="Google Shape;2279;g44782835b9_0_1352: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44782835b9_0_3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6" name="Google Shape;1606;g44782835b9_0_334:notes"/>
          <p:cNvSpPr txBox="1">
            <a:spLocks noGrp="1"/>
          </p:cNvSpPr>
          <p:nvPr>
            <p:ph type="body" idx="1"/>
          </p:nvPr>
        </p:nvSpPr>
        <p:spPr>
          <a:xfrm>
            <a:off x="666211" y="4848043"/>
            <a:ext cx="6275400" cy="45894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100"/>
              <a:buFont typeface="Arial"/>
              <a:buAutoNum type="arabicPeriod"/>
            </a:pPr>
            <a:r>
              <a:rPr lang="en-US" sz="1100" b="1" i="0" u="none" strike="noStrike" cap="none">
                <a:solidFill>
                  <a:schemeClr val="dk1"/>
                </a:solidFill>
                <a:latin typeface="Arial"/>
                <a:ea typeface="Arial"/>
                <a:cs typeface="Arial"/>
                <a:sym typeface="Arial"/>
              </a:rPr>
              <a:t>Create a simple pod.yaml with the following contents</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apiVersion: v1</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kind: Pod</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metadata:</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labels: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spec:</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containers: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 name: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image: 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ports:</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    - containerPort: 80</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2. Kubectl create –f pod.yaml</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3. Kubectl get pods</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Further reading:</a:t>
            </a:r>
            <a:endParaRPr/>
          </a:p>
          <a:p>
            <a:pPr marL="0" marR="0" lvl="0" indent="0" algn="l" rtl="0">
              <a:spcBef>
                <a:spcPts val="0"/>
              </a:spcBef>
              <a:spcAft>
                <a:spcPts val="0"/>
              </a:spcAft>
              <a:buNone/>
            </a:pPr>
            <a:r>
              <a:rPr lang="en-US" sz="1100" b="0" i="0" u="sng" strike="noStrike" cap="none">
                <a:solidFill>
                  <a:schemeClr val="hlink"/>
                </a:solidFill>
                <a:latin typeface="Arial"/>
                <a:ea typeface="Arial"/>
                <a:cs typeface="Arial"/>
                <a:sym typeface="Arial"/>
                <a:hlinkClick r:id="rId3"/>
              </a:rPr>
              <a:t>https://kubernetes.io/docs/concepts/workloads/controllers/deployment/#creating-a-deployment</a:t>
            </a:r>
            <a:r>
              <a:rPr lang="en-US" sz="11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7400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09438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7265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44782835b9_0_1230:notes"/>
          <p:cNvSpPr>
            <a:spLocks noGrp="1" noRot="1" noChangeAspect="1"/>
          </p:cNvSpPr>
          <p:nvPr>
            <p:ph type="sldImg" idx="2"/>
          </p:nvPr>
        </p:nvSpPr>
        <p:spPr>
          <a:xfrm>
            <a:off x="-215900" y="341313"/>
            <a:ext cx="7747000" cy="4357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0" name="Google Shape;2180;g44782835b9_0_1230:notes"/>
          <p:cNvSpPr txBox="1">
            <a:spLocks noGrp="1"/>
          </p:cNvSpPr>
          <p:nvPr>
            <p:ph type="body" idx="1"/>
          </p:nvPr>
        </p:nvSpPr>
        <p:spPr>
          <a:xfrm>
            <a:off x="700276" y="4782072"/>
            <a:ext cx="5982300" cy="526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https://kubernetes.io/docs/concepts/workloads/controllers/statefulset/</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615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44782835b9_0_1236:notes"/>
          <p:cNvSpPr>
            <a:spLocks noGrp="1" noRot="1" noChangeAspect="1"/>
          </p:cNvSpPr>
          <p:nvPr>
            <p:ph type="sldImg" idx="2"/>
          </p:nvPr>
        </p:nvSpPr>
        <p:spPr>
          <a:xfrm>
            <a:off x="-215900" y="341313"/>
            <a:ext cx="7747000" cy="4357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7" name="Google Shape;2187;g44782835b9_0_1236:notes"/>
          <p:cNvSpPr txBox="1">
            <a:spLocks noGrp="1"/>
          </p:cNvSpPr>
          <p:nvPr>
            <p:ph type="body" idx="1"/>
          </p:nvPr>
        </p:nvSpPr>
        <p:spPr>
          <a:xfrm>
            <a:off x="700276" y="4782072"/>
            <a:ext cx="5982300" cy="526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https://kubernetes.io/docs/concepts/workloads/controllers/statefulset/</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0562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44782835b9_0_1243: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5" name="Google Shape;2195;g44782835b9_0_1243:notes"/>
          <p:cNvSpPr txBox="1"/>
          <p:nvPr/>
        </p:nvSpPr>
        <p:spPr>
          <a:xfrm>
            <a:off x="657014" y="4773881"/>
            <a:ext cx="6001200" cy="38091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https://github.com/gravitational/workshop/blob/master/k8s101.md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Git clone https://github.com/gravitational/workshop.git</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Sections: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Deployments and Replicasets</a:t>
            </a:r>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Back to Deployments</a:t>
            </a:r>
            <a:endParaRPr sz="1400" b="0" i="0" u="none" strike="noStrike" cap="none">
              <a:solidFill>
                <a:srgbClr val="000000"/>
              </a:solidFill>
              <a:latin typeface="Arial"/>
              <a:ea typeface="Arial"/>
              <a:cs typeface="Arial"/>
              <a:sym typeface="Arial"/>
            </a:endParaRPr>
          </a:p>
          <a:p>
            <a:pPr marL="179523" marR="0" lvl="0" indent="-179523"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Calibri"/>
                <a:ea typeface="Calibri"/>
                <a:cs typeface="Calibri"/>
                <a:sym typeface="Calibri"/>
              </a:rPr>
              <a:t>Configuration management basics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96" name="Google Shape;2196;g44782835b9_0_1243: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3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8067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14823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44782835b9_0_1175: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44782835b9_0_1175: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6281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917917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4173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4782835b9_0_341: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g44782835b9_0_341:notes"/>
          <p:cNvSpPr txBox="1">
            <a:spLocks noGrp="1"/>
          </p:cNvSpPr>
          <p:nvPr>
            <p:ph type="body" idx="1"/>
          </p:nvPr>
        </p:nvSpPr>
        <p:spPr>
          <a:xfrm>
            <a:off x="708088" y="4655888"/>
            <a:ext cx="5942100" cy="4860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Deployments (and controllers) are loops that maintain state. </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877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248730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3757312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29791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4052338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820035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581414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985894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505976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2338555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174888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44782835b9_0_354:notes"/>
          <p:cNvSpPr txBox="1">
            <a:spLocks noGrp="1"/>
          </p:cNvSpPr>
          <p:nvPr>
            <p:ph type="body" idx="1"/>
          </p:nvPr>
        </p:nvSpPr>
        <p:spPr>
          <a:xfrm>
            <a:off x="731500" y="456055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9" name="Google Shape;1629;g44782835b9_0_3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748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44782835b9_0_11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44782835b9_0_1133: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lvl="0" indent="0" algn="l" rtl="0">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extLst>
      <p:ext uri="{BB962C8B-B14F-4D97-AF65-F5344CB8AC3E}">
        <p14:creationId xmlns:p14="http://schemas.microsoft.com/office/powerpoint/2010/main" val="238772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44782835b9_0_36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6" name="Google Shape;1636;g44782835b9_0_360:notes"/>
          <p:cNvSpPr txBox="1">
            <a:spLocks noGrp="1"/>
          </p:cNvSpPr>
          <p:nvPr>
            <p:ph type="body" idx="1"/>
          </p:nvPr>
        </p:nvSpPr>
        <p:spPr>
          <a:xfrm>
            <a:off x="439387" y="4703388"/>
            <a:ext cx="6341400" cy="46305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150"/>
              <a:buFont typeface="Calibri"/>
              <a:buAutoNum type="arabicPeriod"/>
            </a:pPr>
            <a:r>
              <a:rPr lang="en-US" sz="1150" b="0" i="0" u="none" strike="noStrike" cap="none">
                <a:solidFill>
                  <a:schemeClr val="dk1"/>
                </a:solidFill>
                <a:latin typeface="Calibri"/>
                <a:ea typeface="Calibri"/>
                <a:cs typeface="Calibri"/>
                <a:sym typeface="Calibri"/>
              </a:rPr>
              <a:t>Create a pod.yaml with the following contents</a:t>
            </a:r>
            <a:endParaRPr sz="1400" b="0" i="0" u="none" strike="noStrike" cap="none">
              <a:solidFill>
                <a:srgbClr val="000000"/>
              </a:solidFill>
              <a:latin typeface="Arial"/>
              <a:ea typeface="Arial"/>
              <a:cs typeface="Arial"/>
              <a:sym typeface="Arial"/>
            </a:endParaRPr>
          </a:p>
          <a:p>
            <a:pPr marL="239367" marR="0" lvl="0" indent="-166342" algn="l" rtl="0">
              <a:lnSpc>
                <a:spcPct val="100000"/>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apiVersion: v1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kind: Pod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name: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labels: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name: nginx</a:t>
            </a: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spec: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containers: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 name: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image: nginx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ports: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	- containerPort: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2. Kubectl create –f pod.yaml</a:t>
            </a: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3. Kubectl get pods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Further reading: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https://kubernetes.io/docs/concepts/workloads/controllers/deployment/#creating-a-deployment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50"/>
              <a:buFont typeface="Arial"/>
              <a:buNone/>
            </a:pPr>
            <a:r>
              <a:rPr lang="en-US" sz="1150" b="0" i="0" u="none" strike="noStrike" cap="none">
                <a:solidFill>
                  <a:schemeClr val="dk1"/>
                </a:solidFill>
                <a:latin typeface="Calibri"/>
                <a:ea typeface="Calibri"/>
                <a:cs typeface="Calibri"/>
                <a:sym typeface="Calibri"/>
              </a:rPr>
              <a:t>Note: This is a simple pod. This is interesting.</a:t>
            </a:r>
            <a:endParaRPr sz="115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28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4782835b9_0_374: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2" name="Google Shape;1652;g44782835b9_0_374: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910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44782835b9_0_380:notes"/>
          <p:cNvSpPr>
            <a:spLocks noGrp="1" noRot="1" noChangeAspect="1"/>
          </p:cNvSpPr>
          <p:nvPr>
            <p:ph type="sldImg" idx="2"/>
          </p:nvPr>
        </p:nvSpPr>
        <p:spPr>
          <a:xfrm>
            <a:off x="-217488" y="230188"/>
            <a:ext cx="7750176"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9" name="Google Shape;1659;g44782835b9_0_380: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9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0ED7-3206-7B43-8F8B-94EEB8CD40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E12BFC-9A40-0643-B3AC-ED0F166447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23ACB6-79DB-1C44-B69C-2C90888F3DC2}"/>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21A59FEF-4CC2-6845-A837-7B3206C2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A3A1-29C6-C64E-900B-0D4FA03246CC}"/>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93433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3844-6E07-7A45-9888-D25DDB7221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FDA3B-8AA5-BD4C-83CA-B49531F19F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B285E-08D3-5E40-88F8-35850B2E015E}"/>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AD899D85-74CE-6343-BF47-5257D14D4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A5851-5E9B-684D-958E-AE11CA2CCD51}"/>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48247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2F2C7-EC90-EE4A-AE17-45BECE36A6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B54C8-2CC0-364C-B821-91451D2F7D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37510-C24C-C345-8C63-162D517D1570}"/>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DE57549A-ECEA-5045-B3A9-32C9749EA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41AD3-1CA6-BF41-AE5D-EC2EB1A4B634}"/>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70551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A1EF-3D7C-1B49-9425-D7D66D1D6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0D112-4CAB-2142-9278-82164A36B2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BA6A1-DC3D-0D43-9AFB-8E7B0FCC1F94}"/>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1A488C43-5C09-D245-B814-EC9E856A2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C34E4-81A4-524A-ADF4-B4DC20BA3BAF}"/>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89222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279-7014-A04F-98D7-A80183ECD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690830-BB06-AB49-BD35-4E98D31A4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145BAF-3ED4-2149-A456-0D4B2501E624}"/>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F5036E30-C82C-F84C-B427-E01DE42A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676E7-2F36-4245-9877-BBA8407F9C52}"/>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27672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7FB1-7AB0-1940-B4B9-2D49389B31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35E5C-D83E-994B-A5FB-5664EE6DB2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CB4A-207E-6649-A923-1A953F16FD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2BED50-4F59-E84B-81B0-34563FDEE930}"/>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6" name="Footer Placeholder 5">
            <a:extLst>
              <a:ext uri="{FF2B5EF4-FFF2-40B4-BE49-F238E27FC236}">
                <a16:creationId xmlns:a16="http://schemas.microsoft.com/office/drawing/2014/main" id="{01F35B41-6D03-1F49-8F62-1DE11C8D2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233A3-2B4B-8343-9A42-68BF3DF6FE8E}"/>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629630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6FD8-499F-7A45-979A-DCB1F9FB7D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CB320-D2A7-E445-8CA1-1D61AAE37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9AC91A-EDF6-0C4C-9CA4-E33E1B19BB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05C28D-9D5A-834C-B789-D11D24A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1ABBD5-BBE5-1A4F-A057-71C83B0A63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39F7A-9EAA-DD49-A49B-E0D753BB40F9}"/>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8" name="Footer Placeholder 7">
            <a:extLst>
              <a:ext uri="{FF2B5EF4-FFF2-40B4-BE49-F238E27FC236}">
                <a16:creationId xmlns:a16="http://schemas.microsoft.com/office/drawing/2014/main" id="{12B38271-9BDC-4A47-9DB7-89557E85DA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E58722-D85B-CA49-9CE3-13FB6AC80BB9}"/>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407012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2F12-058D-8146-B152-77782A0E6C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1A9A5-C3A2-584D-BD99-B93DDCAD845E}"/>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4" name="Footer Placeholder 3">
            <a:extLst>
              <a:ext uri="{FF2B5EF4-FFF2-40B4-BE49-F238E27FC236}">
                <a16:creationId xmlns:a16="http://schemas.microsoft.com/office/drawing/2014/main" id="{0EA8A6E5-307A-B641-972E-95BAC2A10D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1FCA92-4D73-054D-B376-44181D1BFA45}"/>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4887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61373-65C7-A246-9976-207887830C49}"/>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3" name="Footer Placeholder 2">
            <a:extLst>
              <a:ext uri="{FF2B5EF4-FFF2-40B4-BE49-F238E27FC236}">
                <a16:creationId xmlns:a16="http://schemas.microsoft.com/office/drawing/2014/main" id="{FB2D02BD-446F-7240-98FF-63B29D1D3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7B714-C586-3A4A-B89E-0D0DFAF829EB}"/>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1904131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E587-3A21-8F43-9373-CCFC30D10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86713-195C-0746-83F8-F02B8ED19A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7751DF-D070-6D45-B925-3D839CC9E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044CAF-8605-CD45-8306-8D9742F3322B}"/>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6" name="Footer Placeholder 5">
            <a:extLst>
              <a:ext uri="{FF2B5EF4-FFF2-40B4-BE49-F238E27FC236}">
                <a16:creationId xmlns:a16="http://schemas.microsoft.com/office/drawing/2014/main" id="{81228582-7AA8-2C4A-B875-7B6EC4DCA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BB1BF-51EC-5E47-B72E-3AD20532F857}"/>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330476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9AF2-801F-C647-87C8-9746E4FE0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C0F21B-4813-1442-94CA-C61B2DC3FC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2A16B-EE63-4C4D-A592-52E6ECD74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439A01-4D59-9C40-BBF5-0C50883CFC46}"/>
              </a:ext>
            </a:extLst>
          </p:cNvPr>
          <p:cNvSpPr>
            <a:spLocks noGrp="1"/>
          </p:cNvSpPr>
          <p:nvPr>
            <p:ph type="dt" sz="half" idx="10"/>
          </p:nvPr>
        </p:nvSpPr>
        <p:spPr/>
        <p:txBody>
          <a:bodyPr/>
          <a:lstStyle/>
          <a:p>
            <a:fld id="{14CB588B-CBF9-5C4A-A190-B8F518B35623}" type="datetimeFigureOut">
              <a:rPr lang="en-US" smtClean="0"/>
              <a:pPr/>
              <a:t>3/13/19</a:t>
            </a:fld>
            <a:endParaRPr lang="en-US"/>
          </a:p>
        </p:txBody>
      </p:sp>
      <p:sp>
        <p:nvSpPr>
          <p:cNvPr id="6" name="Footer Placeholder 5">
            <a:extLst>
              <a:ext uri="{FF2B5EF4-FFF2-40B4-BE49-F238E27FC236}">
                <a16:creationId xmlns:a16="http://schemas.microsoft.com/office/drawing/2014/main" id="{E78463F7-E594-6641-9E13-38F7CFBA9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372C34-5AB1-0A44-96A2-C432154A2251}"/>
              </a:ext>
            </a:extLst>
          </p:cNvPr>
          <p:cNvSpPr>
            <a:spLocks noGrp="1"/>
          </p:cNvSpPr>
          <p:nvPr>
            <p:ph type="sldNum" sz="quarter" idx="12"/>
          </p:nvPr>
        </p:nvSpPr>
        <p:spPr/>
        <p:txBody>
          <a:bodyPr/>
          <a:lstStyle/>
          <a:p>
            <a:fld id="{1BD99F63-FC93-EE43-93A7-EA7246433E60}" type="slidenum">
              <a:rPr lang="en-US" smtClean="0"/>
              <a:pPr/>
              <a:t>‹#›</a:t>
            </a:fld>
            <a:endParaRPr lang="en-US"/>
          </a:p>
        </p:txBody>
      </p:sp>
    </p:spTree>
    <p:extLst>
      <p:ext uri="{BB962C8B-B14F-4D97-AF65-F5344CB8AC3E}">
        <p14:creationId xmlns:p14="http://schemas.microsoft.com/office/powerpoint/2010/main" val="390429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BFDCB8-A038-404E-A246-896D730DA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C69CA5-28C8-6746-A414-71FDEFF70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63F43-1643-1940-B4CB-833CB2E67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CB588B-CBF9-5C4A-A190-B8F518B35623}" type="datetimeFigureOut">
              <a:rPr lang="en-US" smtClean="0"/>
              <a:pPr/>
              <a:t>3/13/19</a:t>
            </a:fld>
            <a:endParaRPr lang="en-US"/>
          </a:p>
        </p:txBody>
      </p:sp>
      <p:sp>
        <p:nvSpPr>
          <p:cNvPr id="5" name="Footer Placeholder 4">
            <a:extLst>
              <a:ext uri="{FF2B5EF4-FFF2-40B4-BE49-F238E27FC236}">
                <a16:creationId xmlns:a16="http://schemas.microsoft.com/office/drawing/2014/main" id="{F1DF5AF5-774B-B848-8894-1B0909473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481FE9-FB15-E346-AE0B-E775C78B12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99F63-FC93-EE43-93A7-EA7246433E60}" type="slidenum">
              <a:rPr lang="en-US" smtClean="0"/>
              <a:pPr/>
              <a:t>‹#›</a:t>
            </a:fld>
            <a:endParaRPr lang="en-US"/>
          </a:p>
        </p:txBody>
      </p:sp>
    </p:spTree>
    <p:extLst>
      <p:ext uri="{BB962C8B-B14F-4D97-AF65-F5344CB8AC3E}">
        <p14:creationId xmlns:p14="http://schemas.microsoft.com/office/powerpoint/2010/main" val="210091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hekhar2010us/kubernetes_teach_git.g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hekhar2010us/kubernetes_teach_git/blob/master/ex2/pod_deploy_service.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loud.google.com/kubernetes-engine/docs/concepts/po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kubernetes.io/docs/concepts/storage/volum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hekhar2010us/kubernetes_teach_git/blob/master/ex6/create_volumes.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github.com/shekhar2010us/kubernetes_teach_git/blob/master/ex6/create_pv.m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hekhar2010us/kubernetes_teach_git/blob/master/ex3/label_usage.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shekhar2010us/kubernetes_teach_git/blob/master/ex14/configmap.md"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kubernetes.io/docs/concepts/workloads/controllers/jobs-run-to-completio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hekhar2010us/kubernetes_teach_git/blob/master/ex9/cronjob.md"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Chapter 4: Kubernetes API Overview and resources</a:t>
            </a:r>
          </a:p>
        </p:txBody>
      </p:sp>
    </p:spTree>
    <p:extLst>
      <p:ext uri="{BB962C8B-B14F-4D97-AF65-F5344CB8AC3E}">
        <p14:creationId xmlns:p14="http://schemas.microsoft.com/office/powerpoint/2010/main" val="308353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a:t>
            </a:fld>
            <a:endParaRPr lang="en-US" sz="1600" dirty="0"/>
          </a:p>
        </p:txBody>
      </p:sp>
      <p:pic>
        <p:nvPicPr>
          <p:cNvPr id="10" name="Picture 9" descr="Screen Shot 2019-03-07 at 2.00.59 PM.png">
            <a:extLst>
              <a:ext uri="{FF2B5EF4-FFF2-40B4-BE49-F238E27FC236}">
                <a16:creationId xmlns:a16="http://schemas.microsoft.com/office/drawing/2014/main" id="{9BA7A180-A52E-884A-BD4B-526752052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72" y="1857117"/>
            <a:ext cx="3441700" cy="3581400"/>
          </a:xfrm>
          <a:prstGeom prst="rect">
            <a:avLst/>
          </a:prstGeom>
        </p:spPr>
      </p:pic>
      <p:sp>
        <p:nvSpPr>
          <p:cNvPr id="11" name="Google Shape;1603;p228">
            <a:extLst>
              <a:ext uri="{FF2B5EF4-FFF2-40B4-BE49-F238E27FC236}">
                <a16:creationId xmlns:a16="http://schemas.microsoft.com/office/drawing/2014/main" id="{396B883C-074D-D544-B1B4-7F3A1966C5FD}"/>
              </a:ext>
            </a:extLst>
          </p:cNvPr>
          <p:cNvSpPr txBox="1">
            <a:spLocks/>
          </p:cNvSpPr>
          <p:nvPr/>
        </p:nvSpPr>
        <p:spPr>
          <a:xfrm>
            <a:off x="5625530" y="2670720"/>
            <a:ext cx="5417120" cy="2071977"/>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1800" dirty="0"/>
              <a:t>This file says:</a:t>
            </a:r>
          </a:p>
          <a:p>
            <a:pPr lvl="2" indent="-368300">
              <a:lnSpc>
                <a:spcPct val="150000"/>
              </a:lnSpc>
              <a:spcBef>
                <a:spcPts val="0"/>
              </a:spcBef>
              <a:buClr>
                <a:srgbClr val="000000"/>
              </a:buClr>
              <a:buSzPts val="2200"/>
            </a:pPr>
            <a:r>
              <a:rPr lang="en-US" sz="1400" dirty="0"/>
              <a:t>We need to have 3 replicas of this Pod</a:t>
            </a:r>
          </a:p>
          <a:p>
            <a:pPr lvl="2" indent="-368300">
              <a:lnSpc>
                <a:spcPct val="150000"/>
              </a:lnSpc>
              <a:spcBef>
                <a:spcPts val="0"/>
              </a:spcBef>
              <a:buClr>
                <a:srgbClr val="000000"/>
              </a:buClr>
              <a:buSzPts val="2200"/>
            </a:pPr>
            <a:r>
              <a:rPr lang="en-US" sz="1400" dirty="0">
                <a:solidFill>
                  <a:srgbClr val="000000"/>
                </a:solidFill>
              </a:rPr>
              <a:t>The Pod has 1 container (image: </a:t>
            </a:r>
            <a:r>
              <a:rPr lang="en-US" sz="1400" dirty="0" err="1">
                <a:solidFill>
                  <a:srgbClr val="000000"/>
                </a:solidFill>
              </a:rPr>
              <a:t>nginx</a:t>
            </a:r>
            <a:r>
              <a:rPr lang="en-US" sz="1400" dirty="0">
                <a:solidFill>
                  <a:srgbClr val="000000"/>
                </a:solidFill>
              </a:rPr>
              <a:t>)</a:t>
            </a:r>
          </a:p>
          <a:p>
            <a:pPr lvl="1" indent="-368300">
              <a:lnSpc>
                <a:spcPct val="150000"/>
              </a:lnSpc>
              <a:spcBef>
                <a:spcPts val="0"/>
              </a:spcBef>
              <a:buClr>
                <a:srgbClr val="000000"/>
              </a:buClr>
              <a:buSzPts val="2200"/>
            </a:pPr>
            <a:r>
              <a:rPr lang="en-US" sz="1800" dirty="0">
                <a:solidFill>
                  <a:srgbClr val="000000"/>
                </a:solidFill>
              </a:rPr>
              <a:t>Create the Replication controller:</a:t>
            </a:r>
          </a:p>
          <a:p>
            <a:pPr lvl="2" indent="-368300">
              <a:lnSpc>
                <a:spcPct val="150000"/>
              </a:lnSpc>
              <a:spcBef>
                <a:spcPts val="0"/>
              </a:spcBef>
              <a:buClr>
                <a:srgbClr val="000000"/>
              </a:buClr>
              <a:buSzPts val="2200"/>
            </a:pPr>
            <a:r>
              <a:rPr lang="en-US" sz="1400" dirty="0" err="1">
                <a:solidFill>
                  <a:srgbClr val="000000"/>
                </a:solidFill>
              </a:rPr>
              <a:t>kubectl</a:t>
            </a:r>
            <a:r>
              <a:rPr lang="en-US" sz="1400" dirty="0">
                <a:solidFill>
                  <a:srgbClr val="000000"/>
                </a:solidFill>
              </a:rPr>
              <a:t> create -f </a:t>
            </a:r>
            <a:r>
              <a:rPr lang="en-US" sz="1400" dirty="0" err="1">
                <a:solidFill>
                  <a:srgbClr val="000000"/>
                </a:solidFill>
              </a:rPr>
              <a:t>rc.yaml</a:t>
            </a:r>
            <a:endParaRPr lang="en-US" sz="1400" dirty="0">
              <a:solidFill>
                <a:srgbClr val="000000"/>
              </a:solidFill>
            </a:endParaRPr>
          </a:p>
          <a:p>
            <a:pPr lvl="1" indent="-368300">
              <a:lnSpc>
                <a:spcPct val="150000"/>
              </a:lnSpc>
              <a:spcBef>
                <a:spcPts val="0"/>
              </a:spcBef>
              <a:buClr>
                <a:srgbClr val="000000"/>
              </a:buClr>
              <a:buSzPts val="2200"/>
            </a:pPr>
            <a:endParaRPr lang="en-US" sz="1800" dirty="0">
              <a:solidFill>
                <a:srgbClr val="000000"/>
              </a:solidFill>
            </a:endParaRPr>
          </a:p>
        </p:txBody>
      </p:sp>
      <p:sp>
        <p:nvSpPr>
          <p:cNvPr id="12" name="Title 1">
            <a:extLst>
              <a:ext uri="{FF2B5EF4-FFF2-40B4-BE49-F238E27FC236}">
                <a16:creationId xmlns:a16="http://schemas.microsoft.com/office/drawing/2014/main" id="{5F11DAD3-0B0F-7A42-9E6D-0391FB169E24}"/>
              </a:ext>
            </a:extLst>
          </p:cNvPr>
          <p:cNvSpPr txBox="1">
            <a:spLocks/>
          </p:cNvSpPr>
          <p:nvPr/>
        </p:nvSpPr>
        <p:spPr>
          <a:xfrm>
            <a:off x="790574" y="62159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185639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11</a:t>
            </a:fld>
            <a:endParaRPr lang="en-US" sz="1600" dirty="0"/>
          </a:p>
        </p:txBody>
      </p:sp>
      <p:pic>
        <p:nvPicPr>
          <p:cNvPr id="10" name="Picture 9" descr="Screen Shot 2019-03-07 at 2.10.25 PM.png">
            <a:extLst>
              <a:ext uri="{FF2B5EF4-FFF2-40B4-BE49-F238E27FC236}">
                <a16:creationId xmlns:a16="http://schemas.microsoft.com/office/drawing/2014/main" id="{B9736173-D7BF-D94B-B8BA-381E2C04D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938" y="1257804"/>
            <a:ext cx="6192688" cy="4812796"/>
          </a:xfrm>
          <a:prstGeom prst="rect">
            <a:avLst/>
          </a:prstGeom>
        </p:spPr>
      </p:pic>
      <p:sp>
        <p:nvSpPr>
          <p:cNvPr id="11" name="Title 1">
            <a:extLst>
              <a:ext uri="{FF2B5EF4-FFF2-40B4-BE49-F238E27FC236}">
                <a16:creationId xmlns:a16="http://schemas.microsoft.com/office/drawing/2014/main" id="{204BC2DC-B52B-3541-BB91-536F15C9EED6}"/>
              </a:ext>
            </a:extLst>
          </p:cNvPr>
          <p:cNvSpPr txBox="1">
            <a:spLocks/>
          </p:cNvSpPr>
          <p:nvPr/>
        </p:nvSpPr>
        <p:spPr>
          <a:xfrm>
            <a:off x="449262" y="1063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421262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Replica-set</a:t>
            </a:r>
          </a:p>
        </p:txBody>
      </p:sp>
    </p:spTree>
    <p:extLst>
      <p:ext uri="{BB962C8B-B14F-4D97-AF65-F5344CB8AC3E}">
        <p14:creationId xmlns:p14="http://schemas.microsoft.com/office/powerpoint/2010/main" val="27285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13</a:t>
            </a:fld>
            <a:endParaRPr lang="en-US" sz="1600" dirty="0"/>
          </a:p>
        </p:txBody>
      </p:sp>
      <p:sp>
        <p:nvSpPr>
          <p:cNvPr id="9" name="Google Shape;1603;p228">
            <a:extLst>
              <a:ext uri="{FF2B5EF4-FFF2-40B4-BE49-F238E27FC236}">
                <a16:creationId xmlns:a16="http://schemas.microsoft.com/office/drawing/2014/main" id="{EE2CA13A-EE90-084C-9EC0-906C6B307DA5}"/>
              </a:ext>
            </a:extLst>
          </p:cNvPr>
          <p:cNvSpPr txBox="1">
            <a:spLocks/>
          </p:cNvSpPr>
          <p:nvPr/>
        </p:nvSpPr>
        <p:spPr>
          <a:xfrm>
            <a:off x="742950" y="2027239"/>
            <a:ext cx="11169650" cy="26179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2200" dirty="0"/>
              <a:t>It is essentially the same as Replication Controller except that it has more options for selector:</a:t>
            </a:r>
          </a:p>
          <a:p>
            <a:pPr lvl="2" indent="-368300">
              <a:lnSpc>
                <a:spcPct val="150000"/>
              </a:lnSpc>
              <a:spcBef>
                <a:spcPts val="0"/>
              </a:spcBef>
              <a:buClr>
                <a:srgbClr val="000000"/>
              </a:buClr>
              <a:buSzPts val="2200"/>
            </a:pPr>
            <a:r>
              <a:rPr lang="en-US" sz="2200" dirty="0" err="1">
                <a:solidFill>
                  <a:srgbClr val="000000"/>
                </a:solidFill>
              </a:rPr>
              <a:t>matchLabels</a:t>
            </a:r>
            <a:endParaRPr lang="en-US" sz="2200" dirty="0">
              <a:solidFill>
                <a:srgbClr val="000000"/>
              </a:solidFill>
            </a:endParaRPr>
          </a:p>
          <a:p>
            <a:pPr lvl="2" indent="-368300">
              <a:lnSpc>
                <a:spcPct val="150000"/>
              </a:lnSpc>
              <a:spcBef>
                <a:spcPts val="0"/>
              </a:spcBef>
              <a:buClr>
                <a:srgbClr val="000000"/>
              </a:buClr>
              <a:buSzPts val="2200"/>
            </a:pPr>
            <a:r>
              <a:rPr lang="en-US" sz="2200" dirty="0" err="1">
                <a:solidFill>
                  <a:srgbClr val="000000"/>
                </a:solidFill>
              </a:rPr>
              <a:t>matchExpressions</a:t>
            </a:r>
            <a:endParaRPr lang="en-US" sz="2200" dirty="0">
              <a:solidFill>
                <a:srgbClr val="000000"/>
              </a:solidFill>
            </a:endParaRPr>
          </a:p>
        </p:txBody>
      </p:sp>
      <p:sp>
        <p:nvSpPr>
          <p:cNvPr id="10" name="Title 1">
            <a:extLst>
              <a:ext uri="{FF2B5EF4-FFF2-40B4-BE49-F238E27FC236}">
                <a16:creationId xmlns:a16="http://schemas.microsoft.com/office/drawing/2014/main" id="{76B575F7-D75B-434E-A092-A63BE091B936}"/>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spTree>
    <p:extLst>
      <p:ext uri="{BB962C8B-B14F-4D97-AF65-F5344CB8AC3E}">
        <p14:creationId xmlns:p14="http://schemas.microsoft.com/office/powerpoint/2010/main" val="425004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14</a:t>
            </a:fld>
            <a:endParaRPr lang="en-US" sz="1600" dirty="0"/>
          </a:p>
        </p:txBody>
      </p:sp>
      <p:sp>
        <p:nvSpPr>
          <p:cNvPr id="9" name="Title 1">
            <a:extLst>
              <a:ext uri="{FF2B5EF4-FFF2-40B4-BE49-F238E27FC236}">
                <a16:creationId xmlns:a16="http://schemas.microsoft.com/office/drawing/2014/main" id="{A657DF51-794A-C04A-9ECD-8DE5B85A6E34}"/>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pic>
        <p:nvPicPr>
          <p:cNvPr id="10" name="Picture 9" descr="Screen Shot 2019-03-07 at 2.23.26 PM.png">
            <a:extLst>
              <a:ext uri="{FF2B5EF4-FFF2-40B4-BE49-F238E27FC236}">
                <a16:creationId xmlns:a16="http://schemas.microsoft.com/office/drawing/2014/main" id="{C15076CB-4160-E041-BA1D-EFECE1BD0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50" y="1843089"/>
            <a:ext cx="3136900" cy="3733800"/>
          </a:xfrm>
          <a:prstGeom prst="rect">
            <a:avLst/>
          </a:prstGeom>
        </p:spPr>
      </p:pic>
      <p:sp>
        <p:nvSpPr>
          <p:cNvPr id="11" name="Google Shape;1603;p228">
            <a:extLst>
              <a:ext uri="{FF2B5EF4-FFF2-40B4-BE49-F238E27FC236}">
                <a16:creationId xmlns:a16="http://schemas.microsoft.com/office/drawing/2014/main" id="{1E724367-19DF-694A-84D2-A8A3923F8AF8}"/>
              </a:ext>
            </a:extLst>
          </p:cNvPr>
          <p:cNvSpPr txBox="1">
            <a:spLocks/>
          </p:cNvSpPr>
          <p:nvPr/>
        </p:nvSpPr>
        <p:spPr>
          <a:xfrm>
            <a:off x="5073650" y="2224814"/>
            <a:ext cx="6450454" cy="3080089"/>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1800" dirty="0"/>
              <a:t>This Replica Set has the same rules as the Replication Controller in the previous slide.</a:t>
            </a:r>
          </a:p>
          <a:p>
            <a:pPr lvl="1" indent="-368300">
              <a:lnSpc>
                <a:spcPct val="150000"/>
              </a:lnSpc>
              <a:spcBef>
                <a:spcPts val="0"/>
              </a:spcBef>
              <a:buClr>
                <a:srgbClr val="000000"/>
              </a:buClr>
              <a:buSzPts val="2200"/>
            </a:pPr>
            <a:r>
              <a:rPr lang="en-US" sz="1800" dirty="0"/>
              <a:t>This file says:</a:t>
            </a:r>
          </a:p>
          <a:p>
            <a:pPr lvl="2" indent="-368300">
              <a:lnSpc>
                <a:spcPct val="150000"/>
              </a:lnSpc>
              <a:spcBef>
                <a:spcPts val="0"/>
              </a:spcBef>
              <a:buClr>
                <a:srgbClr val="000000"/>
              </a:buClr>
              <a:buSzPts val="2200"/>
            </a:pPr>
            <a:r>
              <a:rPr lang="en-US" sz="1400" dirty="0"/>
              <a:t>We need to have 3 replicas of this Pod</a:t>
            </a:r>
          </a:p>
          <a:p>
            <a:pPr lvl="2" indent="-368300">
              <a:lnSpc>
                <a:spcPct val="150000"/>
              </a:lnSpc>
              <a:spcBef>
                <a:spcPts val="0"/>
              </a:spcBef>
              <a:buClr>
                <a:srgbClr val="000000"/>
              </a:buClr>
              <a:buSzPts val="2200"/>
            </a:pPr>
            <a:r>
              <a:rPr lang="en-US" sz="1400" dirty="0">
                <a:solidFill>
                  <a:srgbClr val="000000"/>
                </a:solidFill>
              </a:rPr>
              <a:t>The Pod has 1 container (image: </a:t>
            </a:r>
            <a:r>
              <a:rPr lang="en-US" sz="1400" dirty="0" err="1">
                <a:solidFill>
                  <a:srgbClr val="000000"/>
                </a:solidFill>
              </a:rPr>
              <a:t>nginx</a:t>
            </a:r>
            <a:r>
              <a:rPr lang="en-US" sz="1400" dirty="0">
                <a:solidFill>
                  <a:srgbClr val="000000"/>
                </a:solidFill>
              </a:rPr>
              <a:t>)</a:t>
            </a:r>
          </a:p>
          <a:p>
            <a:pPr lvl="1" indent="-368300">
              <a:lnSpc>
                <a:spcPct val="150000"/>
              </a:lnSpc>
              <a:spcBef>
                <a:spcPts val="0"/>
              </a:spcBef>
              <a:buClr>
                <a:srgbClr val="000000"/>
              </a:buClr>
              <a:buSzPts val="2200"/>
            </a:pPr>
            <a:r>
              <a:rPr lang="en-US" sz="1800" dirty="0">
                <a:solidFill>
                  <a:srgbClr val="000000"/>
                </a:solidFill>
              </a:rPr>
              <a:t>Create the Replication controller:</a:t>
            </a:r>
          </a:p>
          <a:p>
            <a:pPr lvl="2" indent="-368300">
              <a:lnSpc>
                <a:spcPct val="150000"/>
              </a:lnSpc>
              <a:spcBef>
                <a:spcPts val="0"/>
              </a:spcBef>
              <a:buClr>
                <a:srgbClr val="000000"/>
              </a:buClr>
              <a:buSzPts val="2200"/>
            </a:pPr>
            <a:r>
              <a:rPr lang="en-US" sz="1400" dirty="0" err="1">
                <a:solidFill>
                  <a:srgbClr val="000000"/>
                </a:solidFill>
              </a:rPr>
              <a:t>kubectl</a:t>
            </a:r>
            <a:r>
              <a:rPr lang="en-US" sz="1400" dirty="0">
                <a:solidFill>
                  <a:srgbClr val="000000"/>
                </a:solidFill>
              </a:rPr>
              <a:t> create -f </a:t>
            </a:r>
            <a:r>
              <a:rPr lang="en-US" sz="1400" dirty="0" err="1">
                <a:solidFill>
                  <a:srgbClr val="000000"/>
                </a:solidFill>
              </a:rPr>
              <a:t>rs.yaml</a:t>
            </a:r>
            <a:endParaRPr lang="en-US" sz="1400" dirty="0">
              <a:solidFill>
                <a:srgbClr val="000000"/>
              </a:solidFill>
            </a:endParaRPr>
          </a:p>
          <a:p>
            <a:pPr lvl="1" indent="-368300">
              <a:lnSpc>
                <a:spcPct val="150000"/>
              </a:lnSpc>
              <a:spcBef>
                <a:spcPts val="0"/>
              </a:spcBef>
              <a:buClr>
                <a:srgbClr val="000000"/>
              </a:buClr>
              <a:buSzPts val="2200"/>
            </a:pPr>
            <a:endParaRPr lang="en-US" sz="1800" dirty="0">
              <a:solidFill>
                <a:srgbClr val="000000"/>
              </a:solidFill>
            </a:endParaRPr>
          </a:p>
        </p:txBody>
      </p:sp>
    </p:spTree>
    <p:extLst>
      <p:ext uri="{BB962C8B-B14F-4D97-AF65-F5344CB8AC3E}">
        <p14:creationId xmlns:p14="http://schemas.microsoft.com/office/powerpoint/2010/main" val="80329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15</a:t>
            </a:fld>
            <a:endParaRPr lang="en-US" sz="1600" dirty="0"/>
          </a:p>
        </p:txBody>
      </p:sp>
      <p:sp>
        <p:nvSpPr>
          <p:cNvPr id="10" name="Title 1">
            <a:extLst>
              <a:ext uri="{FF2B5EF4-FFF2-40B4-BE49-F238E27FC236}">
                <a16:creationId xmlns:a16="http://schemas.microsoft.com/office/drawing/2014/main" id="{15AB16BE-F532-044B-8797-4C2A32FFAD96}"/>
              </a:ext>
            </a:extLst>
          </p:cNvPr>
          <p:cNvSpPr txBox="1">
            <a:spLocks/>
          </p:cNvSpPr>
          <p:nvPr/>
        </p:nvSpPr>
        <p:spPr>
          <a:xfrm>
            <a:off x="190402" y="9765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a:t>
            </a:r>
          </a:p>
        </p:txBody>
      </p:sp>
      <p:pic>
        <p:nvPicPr>
          <p:cNvPr id="11" name="Picture 10" descr="Screen Shot 2019-03-07 at 2.21.47 PM.png">
            <a:extLst>
              <a:ext uri="{FF2B5EF4-FFF2-40B4-BE49-F238E27FC236}">
                <a16:creationId xmlns:a16="http://schemas.microsoft.com/office/drawing/2014/main" id="{F38991AC-0245-2440-888B-879B31DE6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756" y="762128"/>
            <a:ext cx="6708744" cy="5310711"/>
          </a:xfrm>
          <a:prstGeom prst="rect">
            <a:avLst/>
          </a:prstGeom>
        </p:spPr>
      </p:pic>
    </p:spTree>
    <p:extLst>
      <p:ext uri="{BB962C8B-B14F-4D97-AF65-F5344CB8AC3E}">
        <p14:creationId xmlns:p14="http://schemas.microsoft.com/office/powerpoint/2010/main" val="222418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16</a:t>
            </a:fld>
            <a:endParaRPr lang="en-US" sz="1600" dirty="0"/>
          </a:p>
        </p:txBody>
      </p:sp>
      <p:sp>
        <p:nvSpPr>
          <p:cNvPr id="10" name="Title 1">
            <a:extLst>
              <a:ext uri="{FF2B5EF4-FFF2-40B4-BE49-F238E27FC236}">
                <a16:creationId xmlns:a16="http://schemas.microsoft.com/office/drawing/2014/main" id="{15AB16BE-F532-044B-8797-4C2A32FFAD96}"/>
              </a:ext>
            </a:extLst>
          </p:cNvPr>
          <p:cNvSpPr txBox="1">
            <a:spLocks/>
          </p:cNvSpPr>
          <p:nvPr/>
        </p:nvSpPr>
        <p:spPr>
          <a:xfrm>
            <a:off x="190402" y="97654"/>
            <a:ext cx="112268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 Set – match labels and expressions</a:t>
            </a:r>
          </a:p>
        </p:txBody>
      </p:sp>
      <p:pic>
        <p:nvPicPr>
          <p:cNvPr id="9" name="Picture 8">
            <a:extLst>
              <a:ext uri="{FF2B5EF4-FFF2-40B4-BE49-F238E27FC236}">
                <a16:creationId xmlns:a16="http://schemas.microsoft.com/office/drawing/2014/main" id="{04B91BD7-DC0E-624E-B751-0634FC069299}"/>
              </a:ext>
            </a:extLst>
          </p:cNvPr>
          <p:cNvPicPr>
            <a:picLocks noChangeAspect="1"/>
          </p:cNvPicPr>
          <p:nvPr/>
        </p:nvPicPr>
        <p:blipFill>
          <a:blip r:embed="rId4"/>
          <a:stretch>
            <a:fillRect/>
          </a:stretch>
        </p:blipFill>
        <p:spPr>
          <a:xfrm>
            <a:off x="790574" y="1524817"/>
            <a:ext cx="4572000" cy="1778000"/>
          </a:xfrm>
          <a:prstGeom prst="rect">
            <a:avLst/>
          </a:prstGeom>
        </p:spPr>
      </p:pic>
      <p:pic>
        <p:nvPicPr>
          <p:cNvPr id="13" name="Picture 12">
            <a:extLst>
              <a:ext uri="{FF2B5EF4-FFF2-40B4-BE49-F238E27FC236}">
                <a16:creationId xmlns:a16="http://schemas.microsoft.com/office/drawing/2014/main" id="{00BF2531-2B92-2645-A43D-2E3D9C8BE6FB}"/>
              </a:ext>
            </a:extLst>
          </p:cNvPr>
          <p:cNvPicPr>
            <a:picLocks noChangeAspect="1"/>
          </p:cNvPicPr>
          <p:nvPr/>
        </p:nvPicPr>
        <p:blipFill>
          <a:blip r:embed="rId5"/>
          <a:stretch>
            <a:fillRect/>
          </a:stretch>
        </p:blipFill>
        <p:spPr>
          <a:xfrm>
            <a:off x="790574" y="3796967"/>
            <a:ext cx="8394700" cy="2057400"/>
          </a:xfrm>
          <a:prstGeom prst="rect">
            <a:avLst/>
          </a:prstGeom>
        </p:spPr>
      </p:pic>
    </p:spTree>
    <p:extLst>
      <p:ext uri="{BB962C8B-B14F-4D97-AF65-F5344CB8AC3E}">
        <p14:creationId xmlns:p14="http://schemas.microsoft.com/office/powerpoint/2010/main" val="3214956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Deployments</a:t>
            </a:r>
          </a:p>
        </p:txBody>
      </p:sp>
    </p:spTree>
    <p:extLst>
      <p:ext uri="{BB962C8B-B14F-4D97-AF65-F5344CB8AC3E}">
        <p14:creationId xmlns:p14="http://schemas.microsoft.com/office/powerpoint/2010/main" val="19081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7" name="Google Shape;1617;p230"/>
          <p:cNvSpPr txBox="1">
            <a:spLocks noGrp="1"/>
          </p:cNvSpPr>
          <p:nvPr>
            <p:ph type="body" idx="1"/>
          </p:nvPr>
        </p:nvSpPr>
        <p:spPr>
          <a:xfrm>
            <a:off x="737060" y="2486148"/>
            <a:ext cx="5954678" cy="3501902"/>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rPr>
              <a:t>Self Healing: Continuously monitors and replaces instances if necessary </a:t>
            </a:r>
            <a:endParaRPr sz="2200" dirty="0">
              <a:solidFill>
                <a:schemeClr val="dk1"/>
              </a:solidFill>
            </a:endParaRPr>
          </a:p>
          <a:p>
            <a:pPr marL="457200" indent="-482600">
              <a:spcBef>
                <a:spcPts val="400"/>
              </a:spcBef>
              <a:buClr>
                <a:srgbClr val="000000"/>
              </a:buClr>
              <a:buSzPts val="2200"/>
              <a:buFont typeface="Noto Sans Symbols"/>
              <a:buChar char="▪"/>
            </a:pPr>
            <a:r>
              <a:rPr lang="en-US" sz="2200" dirty="0">
                <a:solidFill>
                  <a:schemeClr val="dk1"/>
                </a:solidFill>
              </a:rPr>
              <a:t>Provides declarative updates for Pods and </a:t>
            </a:r>
            <a:r>
              <a:rPr lang="en-US" sz="2200" dirty="0"/>
              <a:t>Replica Sets</a:t>
            </a:r>
            <a:endParaRPr sz="2200" dirty="0">
              <a:solidFill>
                <a:schemeClr val="dk1"/>
              </a:solidFill>
            </a:endParaRPr>
          </a:p>
          <a:p>
            <a:pPr marL="914400" lvl="1" indent="-505460">
              <a:spcBef>
                <a:spcPts val="320"/>
              </a:spcBef>
              <a:buClr>
                <a:srgbClr val="000000"/>
              </a:buClr>
              <a:buSzPts val="2200"/>
              <a:buFont typeface="Noto Sans Symbols"/>
              <a:buChar char="▪"/>
            </a:pPr>
            <a:r>
              <a:rPr lang="en-US" sz="2200" dirty="0">
                <a:solidFill>
                  <a:schemeClr val="dk1"/>
                </a:solidFill>
              </a:rPr>
              <a:t>Updates actual state to desired state at a controlled rate</a:t>
            </a:r>
            <a:endParaRPr sz="2200" dirty="0">
              <a:solidFill>
                <a:schemeClr val="dk1"/>
              </a:solidFill>
            </a:endParaRPr>
          </a:p>
          <a:p>
            <a:pPr marL="914400" lvl="1" indent="-505460">
              <a:spcBef>
                <a:spcPts val="320"/>
              </a:spcBef>
              <a:buClr>
                <a:srgbClr val="000000"/>
              </a:buClr>
              <a:buSzPts val="2200"/>
              <a:buFont typeface="Noto Sans Symbols"/>
              <a:buChar char="▪"/>
            </a:pPr>
            <a:r>
              <a:rPr lang="en-US" sz="2200" dirty="0">
                <a:solidFill>
                  <a:schemeClr val="dk1"/>
                </a:solidFill>
              </a:rPr>
              <a:t>For example: Current state is 3 instances of Tomcat. Desired state is 5 instances of Tomcat -&gt; Create 2 more instances of Tomcat</a:t>
            </a:r>
            <a:endParaRPr sz="1600" dirty="0">
              <a:solidFill>
                <a:schemeClr val="dk1"/>
              </a:solidFill>
            </a:endParaRPr>
          </a:p>
        </p:txBody>
      </p:sp>
      <p:pic>
        <p:nvPicPr>
          <p:cNvPr id="1618" name="Google Shape;1618;p230"/>
          <p:cNvPicPr preferRelativeResize="0"/>
          <p:nvPr/>
        </p:nvPicPr>
        <p:blipFill rotWithShape="1">
          <a:blip r:embed="rId3">
            <a:alphaModFix/>
          </a:blip>
          <a:srcRect/>
          <a:stretch/>
        </p:blipFill>
        <p:spPr>
          <a:xfrm>
            <a:off x="6906026" y="2193600"/>
            <a:ext cx="3714482" cy="2683200"/>
          </a:xfrm>
          <a:prstGeom prst="rect">
            <a:avLst/>
          </a:prstGeom>
          <a:noFill/>
          <a:ln>
            <a:noFill/>
          </a:ln>
        </p:spPr>
      </p:pic>
      <p:sp>
        <p:nvSpPr>
          <p:cNvPr id="1619" name="Google Shape;1619;p230"/>
          <p:cNvSpPr txBox="1"/>
          <p:nvPr/>
        </p:nvSpPr>
        <p:spPr>
          <a:xfrm>
            <a:off x="739774" y="1801488"/>
            <a:ext cx="7753500" cy="3810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dirty="0">
                <a:solidFill>
                  <a:schemeClr val="dk1"/>
                </a:solidFill>
                <a:latin typeface="Calibri"/>
                <a:ea typeface="Calibri"/>
                <a:cs typeface="Calibri"/>
                <a:sym typeface="Calibri"/>
              </a:rPr>
              <a:t>Allows you to deploy a (self-healing) instance of an application.</a:t>
            </a:r>
            <a:endParaRPr sz="2200" dirty="0">
              <a:solidFill>
                <a:srgbClr val="000000"/>
              </a:solidFill>
              <a:latin typeface="Arial"/>
              <a:ea typeface="Arial"/>
              <a:cs typeface="Arial"/>
              <a:sym typeface="Arial"/>
            </a:endParaRPr>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18</a:t>
            </a:fld>
            <a:endParaRPr lang="en-US" sz="1600" dirty="0"/>
          </a:p>
        </p:txBody>
      </p:sp>
      <p:sp>
        <p:nvSpPr>
          <p:cNvPr id="12" name="Title 1">
            <a:extLst>
              <a:ext uri="{FF2B5EF4-FFF2-40B4-BE49-F238E27FC236}">
                <a16:creationId xmlns:a16="http://schemas.microsoft.com/office/drawing/2014/main" id="{0E31867F-2F41-F94D-BB8B-DDFA2C4A3B6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Deployments</a:t>
            </a:r>
          </a:p>
        </p:txBody>
      </p:sp>
    </p:spTree>
    <p:extLst>
      <p:ext uri="{BB962C8B-B14F-4D97-AF65-F5344CB8AC3E}">
        <p14:creationId xmlns:p14="http://schemas.microsoft.com/office/powerpoint/2010/main" val="1008353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32"/>
          <p:cNvSpPr/>
          <p:nvPr/>
        </p:nvSpPr>
        <p:spPr>
          <a:xfrm>
            <a:off x="1755422" y="567521"/>
            <a:ext cx="4572000" cy="461670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apps/v1</a:t>
            </a:r>
            <a:endParaRPr dirty="0"/>
          </a:p>
          <a:p>
            <a:pPr>
              <a:buClr>
                <a:srgbClr val="4D2F2D"/>
              </a:buClr>
              <a:buSzPts val="1400"/>
            </a:pPr>
            <a:r>
              <a:rPr lang="en-US" sz="1400" dirty="0">
                <a:solidFill>
                  <a:srgbClr val="4D2F2D"/>
                </a:solidFill>
                <a:latin typeface="Courier"/>
                <a:ea typeface="Courier"/>
                <a:cs typeface="Courier"/>
                <a:sym typeface="Courier"/>
              </a:rPr>
              <a:t>kind: Deployment</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-deployment</a:t>
            </a:r>
            <a:endParaRPr dirty="0"/>
          </a:p>
          <a:p>
            <a:pPr>
              <a:buClr>
                <a:srgbClr val="4D2F2D"/>
              </a:buClr>
              <a:buSzPts val="1400"/>
            </a:pPr>
            <a:r>
              <a:rPr lang="en-US" sz="1400" dirty="0">
                <a:solidFill>
                  <a:srgbClr val="4D2F2D"/>
                </a:solidFill>
                <a:latin typeface="Courier"/>
                <a:ea typeface="Courier"/>
                <a:cs typeface="Courier"/>
                <a:sym typeface="Courier"/>
              </a:rPr>
              <a:t>  labels:</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spec:</a:t>
            </a:r>
            <a:endParaRPr dirty="0"/>
          </a:p>
          <a:p>
            <a:pPr>
              <a:buClr>
                <a:srgbClr val="4D2F2D"/>
              </a:buClr>
              <a:buSzPts val="1400"/>
            </a:pPr>
            <a:r>
              <a:rPr lang="en-US" sz="1400" dirty="0">
                <a:solidFill>
                  <a:srgbClr val="4D2F2D"/>
                </a:solidFill>
                <a:latin typeface="Courier"/>
                <a:ea typeface="Courier"/>
                <a:cs typeface="Courier"/>
                <a:sym typeface="Courier"/>
              </a:rPr>
              <a:t>  replicas: 3</a:t>
            </a:r>
            <a:endParaRPr dirty="0"/>
          </a:p>
          <a:p>
            <a:pPr>
              <a:buClr>
                <a:srgbClr val="4D2F2D"/>
              </a:buClr>
              <a:buSzPts val="1400"/>
            </a:pPr>
            <a:r>
              <a:rPr lang="en-US" sz="1400" dirty="0">
                <a:solidFill>
                  <a:srgbClr val="4D2F2D"/>
                </a:solidFill>
                <a:latin typeface="Courier"/>
                <a:ea typeface="Courier"/>
                <a:cs typeface="Courier"/>
                <a:sym typeface="Courier"/>
              </a:rPr>
              <a:t>  selector:</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matchLabels</a:t>
            </a:r>
            <a:r>
              <a:rPr lang="en-US" sz="1400" dirty="0">
                <a:solidFill>
                  <a:srgbClr val="4D2F2D"/>
                </a:solidFill>
                <a:latin typeface="Courier"/>
                <a:ea typeface="Courier"/>
                <a:cs typeface="Courier"/>
                <a:sym typeface="Courier"/>
              </a:rPr>
              <a:t>:</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template:</a:t>
            </a:r>
            <a:endParaRPr dirty="0"/>
          </a:p>
          <a:p>
            <a:pPr>
              <a:buClr>
                <a:srgbClr val="4D2F2D"/>
              </a:buClr>
              <a:buSzPts val="1400"/>
            </a:pPr>
            <a:r>
              <a:rPr lang="en-US" sz="1400" dirty="0">
                <a:solidFill>
                  <a:srgbClr val="4D2F2D"/>
                </a:solidFill>
                <a:latin typeface="Courier"/>
                <a:ea typeface="Courier"/>
                <a:cs typeface="Courier"/>
                <a:sym typeface="Courier"/>
              </a:rPr>
              <a:t>    metadata:</a:t>
            </a:r>
            <a:endParaRPr dirty="0"/>
          </a:p>
          <a:p>
            <a:pPr>
              <a:buClr>
                <a:srgbClr val="4D2F2D"/>
              </a:buClr>
              <a:buSzPts val="1400"/>
            </a:pPr>
            <a:r>
              <a:rPr lang="en-US" sz="1400" dirty="0">
                <a:solidFill>
                  <a:srgbClr val="4D2F2D"/>
                </a:solidFill>
                <a:latin typeface="Courier"/>
                <a:ea typeface="Courier"/>
                <a:cs typeface="Courier"/>
                <a:sym typeface="Courier"/>
              </a:rPr>
              <a:t>          labels:</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spec:</a:t>
            </a:r>
            <a:endParaRPr dirty="0"/>
          </a:p>
          <a:p>
            <a:pPr>
              <a:buClr>
                <a:srgbClr val="4D2F2D"/>
              </a:buClr>
              <a:buSzPts val="1400"/>
            </a:pPr>
            <a:r>
              <a:rPr lang="en-US" sz="1400" dirty="0">
                <a:solidFill>
                  <a:srgbClr val="4D2F2D"/>
                </a:solidFill>
                <a:latin typeface="Courier"/>
                <a:ea typeface="Courier"/>
                <a:cs typeface="Courier"/>
                <a:sym typeface="Courier"/>
              </a:rPr>
              <a:t>          containers:</a:t>
            </a:r>
            <a:endParaRPr dirty="0"/>
          </a:p>
          <a:p>
            <a:pPr>
              <a:buClr>
                <a:srgbClr val="4D2F2D"/>
              </a:buClr>
              <a:buSzPts val="1400"/>
            </a:pPr>
            <a:r>
              <a:rPr lang="en-US" sz="1400" dirty="0">
                <a:solidFill>
                  <a:srgbClr val="4D2F2D"/>
                </a:solidFill>
                <a:latin typeface="Courier"/>
                <a:ea typeface="Courier"/>
                <a:cs typeface="Courier"/>
                <a:sym typeface="Courier"/>
              </a:rPr>
              <a:t>      - name: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image: nginx:1.7.9</a:t>
            </a:r>
            <a:endParaRPr dirty="0"/>
          </a:p>
          <a:p>
            <a:pPr>
              <a:buClr>
                <a:srgbClr val="4D2F2D"/>
              </a:buClr>
              <a:buSzPts val="1400"/>
            </a:pPr>
            <a:r>
              <a:rPr lang="en-US" sz="1400" dirty="0">
                <a:solidFill>
                  <a:srgbClr val="4D2F2D"/>
                </a:solidFill>
                <a:latin typeface="Courier"/>
                <a:ea typeface="Courier"/>
                <a:cs typeface="Courier"/>
                <a:sym typeface="Courier"/>
              </a:rPr>
              <a:t>        ports:</a:t>
            </a:r>
            <a:endParaRPr dirty="0"/>
          </a:p>
          <a:p>
            <a:pPr>
              <a:buClr>
                <a:srgbClr val="4D2F2D"/>
              </a:buClr>
              <a:buSzPts val="1400"/>
            </a:pPr>
            <a:r>
              <a:rPr lang="en-US" sz="1400" dirty="0">
                <a:solidFill>
                  <a:srgbClr val="4D2F2D"/>
                </a:solidFill>
                <a:latin typeface="Courier"/>
                <a:ea typeface="Courier"/>
                <a:cs typeface="Courier"/>
                <a:sym typeface="Courier"/>
              </a:rPr>
              <a:t>        - </a:t>
            </a:r>
            <a:r>
              <a:rPr lang="en-US" sz="1400" dirty="0" err="1">
                <a:solidFill>
                  <a:srgbClr val="4D2F2D"/>
                </a:solidFill>
                <a:latin typeface="Courier"/>
                <a:ea typeface="Courier"/>
                <a:cs typeface="Courier"/>
                <a:sym typeface="Courier"/>
              </a:rPr>
              <a:t>containerPort</a:t>
            </a:r>
            <a:r>
              <a:rPr lang="en-US" sz="1400" dirty="0">
                <a:solidFill>
                  <a:srgbClr val="4D2F2D"/>
                </a:solidFill>
                <a:latin typeface="Courier"/>
                <a:ea typeface="Courier"/>
                <a:cs typeface="Courier"/>
                <a:sym typeface="Courier"/>
              </a:rPr>
              <a:t>: 80</a:t>
            </a:r>
            <a:endParaRPr sz="1400" dirty="0">
              <a:solidFill>
                <a:srgbClr val="4D2F2D"/>
              </a:solidFill>
              <a:latin typeface="Courier"/>
              <a:ea typeface="Courier"/>
              <a:cs typeface="Courier"/>
              <a:sym typeface="Courier"/>
            </a:endParaRPr>
          </a:p>
        </p:txBody>
      </p:sp>
      <p:sp>
        <p:nvSpPr>
          <p:cNvPr id="1632" name="Google Shape;1632;p232"/>
          <p:cNvSpPr txBox="1"/>
          <p:nvPr/>
        </p:nvSpPr>
        <p:spPr>
          <a:xfrm>
            <a:off x="1755422" y="131409"/>
            <a:ext cx="8610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a:solidFill>
                  <a:srgbClr val="000000"/>
                </a:solidFill>
                <a:latin typeface="Arial"/>
                <a:ea typeface="Arial"/>
                <a:cs typeface="Arial"/>
                <a:sym typeface="Arial"/>
              </a:rPr>
              <a:t>dep.yml</a:t>
            </a:r>
            <a:endParaRPr sz="1400" b="1">
              <a:solidFill>
                <a:srgbClr val="000000"/>
              </a:solidFill>
              <a:latin typeface="Arial"/>
              <a:ea typeface="Arial"/>
              <a:cs typeface="Arial"/>
              <a:sym typeface="Arial"/>
            </a:endParaRPr>
          </a:p>
        </p:txBody>
      </p:sp>
      <p:pic>
        <p:nvPicPr>
          <p:cNvPr id="1633" name="Google Shape;1633;p232"/>
          <p:cNvPicPr preferRelativeResize="0"/>
          <p:nvPr/>
        </p:nvPicPr>
        <p:blipFill rotWithShape="1">
          <a:blip r:embed="rId3">
            <a:alphaModFix/>
          </a:blip>
          <a:srcRect/>
          <a:stretch/>
        </p:blipFill>
        <p:spPr>
          <a:xfrm>
            <a:off x="5238449" y="1848637"/>
            <a:ext cx="6028266" cy="1703798"/>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19</a:t>
            </a:fld>
            <a:endParaRPr lang="en-US" sz="1600" dirty="0"/>
          </a:p>
        </p:txBody>
      </p:sp>
    </p:spTree>
    <p:extLst>
      <p:ext uri="{BB962C8B-B14F-4D97-AF65-F5344CB8AC3E}">
        <p14:creationId xmlns:p14="http://schemas.microsoft.com/office/powerpoint/2010/main" val="216392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Pods</a:t>
            </a:r>
          </a:p>
        </p:txBody>
      </p:sp>
    </p:spTree>
    <p:extLst>
      <p:ext uri="{BB962C8B-B14F-4D97-AF65-F5344CB8AC3E}">
        <p14:creationId xmlns:p14="http://schemas.microsoft.com/office/powerpoint/2010/main" val="2356038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9" name="Google Shape;1639;p233"/>
          <p:cNvSpPr txBox="1"/>
          <p:nvPr/>
        </p:nvSpPr>
        <p:spPr>
          <a:xfrm>
            <a:off x="2152650" y="1885742"/>
            <a:ext cx="7722900" cy="1708800"/>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2000"/>
              <a:buFont typeface="Calibri"/>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create -f &lt;</a:t>
            </a:r>
            <a:r>
              <a:rPr lang="en-US" dirty="0" err="1">
                <a:solidFill>
                  <a:schemeClr val="dk1"/>
                </a:solidFill>
                <a:latin typeface="Calibri"/>
                <a:ea typeface="Calibri"/>
                <a:cs typeface="Calibri"/>
                <a:sym typeface="Calibri"/>
              </a:rPr>
              <a:t>yaml_file</a:t>
            </a:r>
            <a:r>
              <a:rPr lang="en-US" dirty="0">
                <a:solidFill>
                  <a:schemeClr val="dk1"/>
                </a:solidFill>
                <a:latin typeface="Calibri"/>
                <a:ea typeface="Calibri"/>
                <a:cs typeface="Calibri"/>
                <a:sym typeface="Calibri"/>
              </a:rPr>
              <a:t>&gt;</a:t>
            </a:r>
            <a:endParaRPr dirty="0">
              <a:solidFill>
                <a:schemeClr val="dk1"/>
              </a:solidFill>
              <a:latin typeface="Calibri"/>
              <a:ea typeface="Calibri"/>
              <a:cs typeface="Calibri"/>
              <a:sym typeface="Calibri"/>
            </a:endParaRPr>
          </a:p>
          <a:p>
            <a:pPr marL="342900" indent="-139700">
              <a:buClr>
                <a:schemeClr val="dk1"/>
              </a:buClr>
              <a:buSzPts val="2000"/>
              <a:buFont typeface="Calibri"/>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create -f &lt;yaml_file_1&gt; -f &lt;yaml_file_2&gt;</a:t>
            </a:r>
            <a:endParaRPr dirty="0">
              <a:solidFill>
                <a:schemeClr val="dk1"/>
              </a:solidFill>
              <a:latin typeface="Calibri"/>
              <a:ea typeface="Calibri"/>
              <a:cs typeface="Calibri"/>
              <a:sym typeface="Calibri"/>
            </a:endParaRPr>
          </a:p>
          <a:p>
            <a:pPr marL="342900" indent="-139700">
              <a:buClr>
                <a:schemeClr val="dk1"/>
              </a:buClr>
              <a:buSzPts val="2000"/>
              <a:buFont typeface="Calibri"/>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create -f &lt;</a:t>
            </a:r>
            <a:r>
              <a:rPr lang="en-US" dirty="0" err="1">
                <a:solidFill>
                  <a:schemeClr val="dk1"/>
                </a:solidFill>
                <a:latin typeface="Calibri"/>
                <a:ea typeface="Calibri"/>
                <a:cs typeface="Calibri"/>
                <a:sym typeface="Calibri"/>
              </a:rPr>
              <a:t>json_file</a:t>
            </a:r>
            <a:r>
              <a:rPr lang="en-US" dirty="0">
                <a:solidFill>
                  <a:schemeClr val="dk1"/>
                </a:solidFill>
                <a:latin typeface="Calibri"/>
                <a:ea typeface="Calibri"/>
                <a:cs typeface="Calibri"/>
                <a:sym typeface="Calibri"/>
              </a:rPr>
              <a:t>&gt;</a:t>
            </a:r>
            <a:endParaRPr dirty="0">
              <a:solidFill>
                <a:schemeClr val="dk1"/>
              </a:solidFill>
              <a:latin typeface="Calibri"/>
              <a:ea typeface="Calibri"/>
              <a:cs typeface="Calibri"/>
              <a:sym typeface="Calibri"/>
            </a:endParaRPr>
          </a:p>
          <a:p>
            <a:pPr marL="342900" indent="-139700">
              <a:buClr>
                <a:schemeClr val="dk1"/>
              </a:buClr>
              <a:buSzPts val="2000"/>
              <a:buFont typeface="Calibri"/>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create -f &lt;</a:t>
            </a:r>
            <a:r>
              <a:rPr lang="en-US" dirty="0" err="1">
                <a:solidFill>
                  <a:schemeClr val="dk1"/>
                </a:solidFill>
                <a:latin typeface="Calibri"/>
                <a:ea typeface="Calibri"/>
                <a:cs typeface="Calibri"/>
                <a:sym typeface="Calibri"/>
              </a:rPr>
              <a:t>url_name</a:t>
            </a:r>
            <a:r>
              <a:rPr lang="en-US" dirty="0">
                <a:solidFill>
                  <a:schemeClr val="dk1"/>
                </a:solidFill>
                <a:latin typeface="Calibri"/>
                <a:ea typeface="Calibri"/>
                <a:cs typeface="Calibri"/>
                <a:sym typeface="Calibri"/>
              </a:rPr>
              <a:t>&gt;</a:t>
            </a:r>
            <a:endParaRPr dirty="0">
              <a:solidFill>
                <a:schemeClr val="dk1"/>
              </a:solidFill>
              <a:latin typeface="Calibri"/>
              <a:ea typeface="Calibri"/>
              <a:cs typeface="Calibri"/>
              <a:sym typeface="Calibri"/>
            </a:endParaRPr>
          </a:p>
          <a:p>
            <a:pPr marL="342900" indent="-139700">
              <a:buClr>
                <a:schemeClr val="dk1"/>
              </a:buClr>
              <a:buSzPts val="2000"/>
              <a:buFont typeface="Calibri"/>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create -f &lt;</a:t>
            </a:r>
            <a:r>
              <a:rPr lang="en-US" dirty="0" err="1">
                <a:solidFill>
                  <a:schemeClr val="dk1"/>
                </a:solidFill>
                <a:latin typeface="Calibri"/>
                <a:ea typeface="Calibri"/>
                <a:cs typeface="Calibri"/>
                <a:sym typeface="Calibri"/>
              </a:rPr>
              <a:t>directory_name</a:t>
            </a:r>
            <a:r>
              <a:rPr lang="en-US" dirty="0">
                <a:solidFill>
                  <a:schemeClr val="dk1"/>
                </a:solidFill>
                <a:latin typeface="Calibri"/>
                <a:ea typeface="Calibri"/>
                <a:cs typeface="Calibri"/>
                <a:sym typeface="Calibri"/>
              </a:rPr>
              <a:t>&gt;</a:t>
            </a:r>
            <a:endParaRPr dirty="0"/>
          </a:p>
        </p:txBody>
      </p:sp>
      <p:sp>
        <p:nvSpPr>
          <p:cNvPr id="1640" name="Google Shape;1640;p233"/>
          <p:cNvSpPr txBox="1"/>
          <p:nvPr/>
        </p:nvSpPr>
        <p:spPr>
          <a:xfrm>
            <a:off x="1953491" y="3892858"/>
            <a:ext cx="7722900" cy="1708800"/>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2000"/>
              <a:buFont typeface="Calibri"/>
              <a:buChar char="•"/>
            </a:pPr>
            <a:r>
              <a:rPr lang="en-US" dirty="0">
                <a:solidFill>
                  <a:schemeClr val="dk1"/>
                </a:solidFill>
                <a:latin typeface="Calibri"/>
                <a:ea typeface="Calibri"/>
                <a:cs typeface="Calibri"/>
                <a:sym typeface="Calibri"/>
              </a:rPr>
              <a:t> </a:t>
            </a:r>
            <a:r>
              <a:rPr lang="en-US" b="1" dirty="0" err="1">
                <a:solidFill>
                  <a:schemeClr val="dk1"/>
                </a:solidFill>
                <a:latin typeface="Calibri"/>
                <a:cs typeface="Calibri"/>
                <a:sym typeface="Calibri"/>
              </a:rPr>
              <a:t>kubectl</a:t>
            </a:r>
            <a:r>
              <a:rPr lang="en-US" b="1" dirty="0">
                <a:solidFill>
                  <a:schemeClr val="dk1"/>
                </a:solidFill>
                <a:latin typeface="Calibri"/>
                <a:cs typeface="Calibri"/>
                <a:sym typeface="Calibri"/>
              </a:rPr>
              <a:t> create</a:t>
            </a:r>
            <a:r>
              <a:rPr lang="en-US" dirty="0">
                <a:solidFill>
                  <a:schemeClr val="dk1"/>
                </a:solidFill>
                <a:latin typeface="Calibri"/>
                <a:cs typeface="Calibri"/>
                <a:sym typeface="Calibri"/>
              </a:rPr>
              <a:t> </a:t>
            </a:r>
            <a:r>
              <a:rPr lang="en-US" dirty="0">
                <a:solidFill>
                  <a:schemeClr val="dk1"/>
                </a:solidFill>
                <a:latin typeface="Calibri"/>
                <a:cs typeface="Calibri"/>
              </a:rPr>
              <a:t>tell the Kubernetes API what you want to create, replace or delete. It’s a imperative approach and good if single person is working in the team.</a:t>
            </a:r>
          </a:p>
          <a:p>
            <a:pPr marL="342900" indent="-139700">
              <a:buClr>
                <a:schemeClr val="dk1"/>
              </a:buClr>
              <a:buSzPts val="2000"/>
              <a:buFont typeface="Calibri"/>
              <a:buChar char="•"/>
            </a:pPr>
            <a:r>
              <a:rPr lang="en-US" dirty="0">
                <a:solidFill>
                  <a:schemeClr val="dk1"/>
                </a:solidFill>
                <a:latin typeface="Calibri"/>
                <a:cs typeface="Calibri"/>
                <a:sym typeface="Calibri"/>
              </a:rPr>
              <a:t> </a:t>
            </a:r>
            <a:r>
              <a:rPr lang="en-US" b="1" dirty="0" err="1">
                <a:solidFill>
                  <a:schemeClr val="dk1"/>
                </a:solidFill>
                <a:latin typeface="Calibri"/>
                <a:cs typeface="Calibri"/>
                <a:sym typeface="Calibri"/>
              </a:rPr>
              <a:t>kubectl</a:t>
            </a:r>
            <a:r>
              <a:rPr lang="en-US" b="1" dirty="0">
                <a:solidFill>
                  <a:schemeClr val="dk1"/>
                </a:solidFill>
                <a:latin typeface="Calibri"/>
                <a:cs typeface="Calibri"/>
                <a:sym typeface="Calibri"/>
              </a:rPr>
              <a:t> apply</a:t>
            </a:r>
            <a:r>
              <a:rPr lang="en-US" dirty="0">
                <a:solidFill>
                  <a:schemeClr val="dk1"/>
                </a:solidFill>
                <a:latin typeface="Calibri"/>
                <a:cs typeface="Calibri"/>
                <a:sym typeface="Calibri"/>
              </a:rPr>
              <a:t> – apply </a:t>
            </a:r>
            <a:r>
              <a:rPr lang="en-US" dirty="0">
                <a:solidFill>
                  <a:schemeClr val="dk1"/>
                </a:solidFill>
                <a:latin typeface="Calibri"/>
                <a:cs typeface="Calibri"/>
              </a:rPr>
              <a:t>changes to a live object. It’s a declarative approach and good when you want to maintain versions</a:t>
            </a:r>
            <a:endParaRPr dirty="0">
              <a:solidFill>
                <a:schemeClr val="dk1"/>
              </a:solidFill>
              <a:latin typeface="Calibri"/>
              <a:cs typeface="Calibri"/>
            </a:endParaRPr>
          </a:p>
        </p:txBody>
      </p:sp>
      <p:sp>
        <p:nvSpPr>
          <p:cNvPr id="1642" name="Google Shape;1642;p233"/>
          <p:cNvSpPr txBox="1"/>
          <p:nvPr/>
        </p:nvSpPr>
        <p:spPr>
          <a:xfrm>
            <a:off x="1785350" y="5849975"/>
            <a:ext cx="6805800" cy="334500"/>
          </a:xfrm>
          <a:prstGeom prst="rect">
            <a:avLst/>
          </a:prstGeom>
          <a:noFill/>
          <a:ln>
            <a:noFill/>
          </a:ln>
        </p:spPr>
        <p:txBody>
          <a:bodyPr spcFirstLastPara="1" wrap="square" lIns="91425" tIns="91425" rIns="91425" bIns="91425" anchor="t" anchorCtr="0">
            <a:noAutofit/>
          </a:bodyPr>
          <a:lstStyle/>
          <a:p>
            <a:r>
              <a:rPr lang="en-US" sz="900"/>
              <a:t>Ref:- https://www.linkedin.com/learning/learning-kubernetes/next-steps</a:t>
            </a:r>
            <a:endParaRPr sz="900"/>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20</a:t>
            </a:fld>
            <a:endParaRPr lang="en-US" sz="1600" dirty="0"/>
          </a:p>
        </p:txBody>
      </p:sp>
      <p:sp>
        <p:nvSpPr>
          <p:cNvPr id="12" name="Title 1">
            <a:extLst>
              <a:ext uri="{FF2B5EF4-FFF2-40B4-BE49-F238E27FC236}">
                <a16:creationId xmlns:a16="http://schemas.microsoft.com/office/drawing/2014/main" id="{DE78B814-96CE-0A4B-95FA-C444B540670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Kubectl</a:t>
            </a:r>
            <a:r>
              <a:rPr lang="en-US" b="1" dirty="0">
                <a:solidFill>
                  <a:srgbClr val="002060"/>
                </a:solidFill>
              </a:rPr>
              <a:t> create/apply</a:t>
            </a:r>
          </a:p>
        </p:txBody>
      </p:sp>
    </p:spTree>
    <p:extLst>
      <p:ext uri="{BB962C8B-B14F-4D97-AF65-F5344CB8AC3E}">
        <p14:creationId xmlns:p14="http://schemas.microsoft.com/office/powerpoint/2010/main" val="406395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5" name="Google Shape;1655;p235"/>
          <p:cNvSpPr txBox="1">
            <a:spLocks noGrp="1"/>
          </p:cNvSpPr>
          <p:nvPr>
            <p:ph type="body" idx="1"/>
          </p:nvPr>
        </p:nvSpPr>
        <p:spPr>
          <a:xfrm>
            <a:off x="635000" y="1524000"/>
            <a:ext cx="11099800" cy="4216400"/>
          </a:xfrm>
          <a:prstGeom prst="rect">
            <a:avLst/>
          </a:prstGeom>
          <a:noFill/>
          <a:ln>
            <a:noFill/>
          </a:ln>
        </p:spPr>
        <p:txBody>
          <a:bodyPr spcFirstLastPara="1" vert="horz" wrap="square" lIns="91425" tIns="91425" rIns="91425" bIns="91425" rtlCol="0" anchor="t" anchorCtr="0">
            <a:noAutofit/>
          </a:bodyPr>
          <a:lstStyle/>
          <a:p>
            <a:pPr marL="431800" indent="-342900">
              <a:spcBef>
                <a:spcPts val="640"/>
              </a:spcBef>
              <a:buClr>
                <a:srgbClr val="000000"/>
              </a:buClr>
              <a:buSzPts val="2200"/>
            </a:pPr>
            <a:r>
              <a:rPr lang="en-US" sz="2200" dirty="0"/>
              <a:t>Exercise to create Replication Controllers, Replica Sets and Deployments and describe their functions</a:t>
            </a:r>
            <a:endParaRPr sz="2200" dirty="0"/>
          </a:p>
          <a:p>
            <a:pPr marL="431800" indent="-342900">
              <a:spcBef>
                <a:spcPts val="0"/>
              </a:spcBef>
              <a:buClr>
                <a:srgbClr val="000000"/>
              </a:buClr>
              <a:buSzPts val="2200"/>
            </a:pPr>
            <a:r>
              <a:rPr lang="en-US" sz="2200" dirty="0"/>
              <a:t>Check the results and describe the objects</a:t>
            </a:r>
            <a:endParaRPr sz="2200" dirty="0"/>
          </a:p>
          <a:p>
            <a:pPr>
              <a:spcBef>
                <a:spcPts val="640"/>
              </a:spcBef>
            </a:pPr>
            <a:endParaRPr lang="en-US" sz="2200" dirty="0"/>
          </a:p>
          <a:p>
            <a:pPr marL="0" indent="0">
              <a:spcBef>
                <a:spcPts val="640"/>
              </a:spcBef>
              <a:buNone/>
            </a:pPr>
            <a:r>
              <a:rPr lang="en-US" sz="2000" dirty="0"/>
              <a:t>sudo </a:t>
            </a:r>
            <a:r>
              <a:rPr lang="en-US" sz="2000" dirty="0" err="1"/>
              <a:t>su</a:t>
            </a:r>
            <a:r>
              <a:rPr lang="en-US" sz="2000" dirty="0"/>
              <a:t> -</a:t>
            </a:r>
          </a:p>
          <a:p>
            <a:pPr marL="0" indent="0">
              <a:spcBef>
                <a:spcPts val="640"/>
              </a:spcBef>
              <a:buNone/>
            </a:pPr>
            <a:r>
              <a:rPr lang="en-US" sz="2000" dirty="0"/>
              <a:t>git clone </a:t>
            </a:r>
            <a:r>
              <a:rPr lang="en-US" sz="2000" dirty="0">
                <a:hlinkClick r:id="rId3"/>
              </a:rPr>
              <a:t>https://github.com/shekhar2010us/kubernetes_teach_git.git</a:t>
            </a:r>
            <a:endParaRPr lang="en-US" sz="2000" dirty="0"/>
          </a:p>
          <a:p>
            <a:pPr marL="0" indent="0">
              <a:spcBef>
                <a:spcPts val="640"/>
              </a:spcBef>
              <a:buNone/>
            </a:pPr>
            <a:r>
              <a:rPr lang="en-US" sz="2000" dirty="0"/>
              <a:t>cd kubernetes_teach_git/ex1/</a:t>
            </a:r>
          </a:p>
          <a:p>
            <a:pPr marL="0" indent="0">
              <a:spcBef>
                <a:spcPts val="640"/>
              </a:spcBef>
              <a:buNone/>
            </a:pPr>
            <a:endParaRPr lang="en-US" sz="2200" dirty="0"/>
          </a:p>
          <a:p>
            <a:pPr marL="0" indent="0">
              <a:spcBef>
                <a:spcPts val="640"/>
              </a:spcBef>
              <a:buNone/>
            </a:pPr>
            <a:endParaRPr lang="en-US" sz="2200" dirty="0">
              <a:hlinkClick r:id="" action="ppaction://noaction"/>
            </a:endParaRPr>
          </a:p>
          <a:p>
            <a:pPr marL="0" indent="0">
              <a:spcBef>
                <a:spcPts val="640"/>
              </a:spcBef>
              <a:buNone/>
            </a:pPr>
            <a:r>
              <a:rPr lang="en-US" sz="2200" dirty="0">
                <a:hlinkClick r:id="" action="ppaction://noaction"/>
              </a:rPr>
              <a:t>https://github.com/shekhar2010us/kubernetes_teach_git/blob/master/ex1/rc_rs_deployment.md</a:t>
            </a:r>
            <a:endParaRPr lang="en-US" sz="2200" dirty="0"/>
          </a:p>
          <a:p>
            <a:pPr marL="0" indent="0">
              <a:spcBef>
                <a:spcPts val="640"/>
              </a:spcBef>
              <a:buNone/>
            </a:pPr>
            <a:endParaRPr sz="2200" dirty="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21</a:t>
            </a:fld>
            <a:endParaRPr lang="en-US" sz="1600" dirty="0"/>
          </a:p>
        </p:txBody>
      </p:sp>
      <p:sp>
        <p:nvSpPr>
          <p:cNvPr id="11" name="Title 1">
            <a:extLst>
              <a:ext uri="{FF2B5EF4-FFF2-40B4-BE49-F238E27FC236}">
                <a16:creationId xmlns:a16="http://schemas.microsoft.com/office/drawing/2014/main" id="{2E4CBDAC-1903-9E4C-B4D0-24FD62B12964}"/>
              </a:ext>
            </a:extLst>
          </p:cNvPr>
          <p:cNvSpPr txBox="1">
            <a:spLocks/>
          </p:cNvSpPr>
          <p:nvPr/>
        </p:nvSpPr>
        <p:spPr>
          <a:xfrm>
            <a:off x="519112" y="175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a:t>
            </a:r>
            <a:r>
              <a:rPr lang="en-US" b="1" dirty="0" err="1">
                <a:solidFill>
                  <a:srgbClr val="002060"/>
                </a:solidFill>
              </a:rPr>
              <a:t>rc</a:t>
            </a:r>
            <a:r>
              <a:rPr lang="en-US" b="1" dirty="0">
                <a:solidFill>
                  <a:srgbClr val="002060"/>
                </a:solidFill>
              </a:rPr>
              <a:t>, </a:t>
            </a:r>
            <a:r>
              <a:rPr lang="en-US" b="1" dirty="0" err="1">
                <a:solidFill>
                  <a:srgbClr val="002060"/>
                </a:solidFill>
              </a:rPr>
              <a:t>rs</a:t>
            </a:r>
            <a:r>
              <a:rPr lang="en-US" b="1" dirty="0">
                <a:solidFill>
                  <a:srgbClr val="002060"/>
                </a:solidFill>
              </a:rPr>
              <a:t>, deploy)</a:t>
            </a:r>
          </a:p>
        </p:txBody>
      </p:sp>
    </p:spTree>
    <p:extLst>
      <p:ext uri="{BB962C8B-B14F-4D97-AF65-F5344CB8AC3E}">
        <p14:creationId xmlns:p14="http://schemas.microsoft.com/office/powerpoint/2010/main" val="910362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Services</a:t>
            </a:r>
          </a:p>
        </p:txBody>
      </p:sp>
    </p:spTree>
    <p:extLst>
      <p:ext uri="{BB962C8B-B14F-4D97-AF65-F5344CB8AC3E}">
        <p14:creationId xmlns:p14="http://schemas.microsoft.com/office/powerpoint/2010/main" val="2446162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2" name="Google Shape;1662;p236"/>
          <p:cNvSpPr txBox="1">
            <a:spLocks noGrp="1"/>
          </p:cNvSpPr>
          <p:nvPr>
            <p:ph type="body" idx="1"/>
          </p:nvPr>
        </p:nvSpPr>
        <p:spPr>
          <a:xfrm>
            <a:off x="790574" y="2808013"/>
            <a:ext cx="5939481" cy="3306872"/>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pods to die and replicate in Kubernetes without affecting your application.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Enable loose coupling between different Pods.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Provides a </a:t>
            </a:r>
            <a:r>
              <a:rPr lang="en-US" sz="2200" b="1" dirty="0">
                <a:solidFill>
                  <a:schemeClr val="dk1"/>
                </a:solidFill>
                <a:latin typeface="Calibri"/>
                <a:ea typeface="Calibri"/>
                <a:cs typeface="Calibri"/>
                <a:sym typeface="Calibri"/>
              </a:rPr>
              <a:t>stable</a:t>
            </a:r>
            <a:r>
              <a:rPr lang="en-US" sz="2200" dirty="0">
                <a:solidFill>
                  <a:schemeClr val="dk1"/>
                </a:solidFill>
                <a:latin typeface="Calibri"/>
                <a:ea typeface="Calibri"/>
                <a:cs typeface="Calibri"/>
                <a:sym typeface="Calibri"/>
              </a:rPr>
              <a:t> virtual IP and port</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Services allow Pods to receive traffic.</a:t>
            </a:r>
            <a:endParaRPr sz="2200" b="1" dirty="0">
              <a:solidFill>
                <a:schemeClr val="dk1"/>
              </a:solidFill>
              <a:latin typeface="Calibri"/>
              <a:ea typeface="Calibri"/>
              <a:cs typeface="Calibri"/>
              <a:sym typeface="Calibri"/>
            </a:endParaRPr>
          </a:p>
          <a:p>
            <a:pPr marL="914400" lvl="1" indent="-49403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Each Pod has a unique IP but those IP addresses are not exposed outside the Pod without a service.</a:t>
            </a:r>
            <a:endParaRPr sz="2200" b="1"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663" name="Google Shape;1663;p236"/>
          <p:cNvSpPr txBox="1"/>
          <p:nvPr/>
        </p:nvSpPr>
        <p:spPr>
          <a:xfrm>
            <a:off x="790574" y="1837505"/>
            <a:ext cx="6943726"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000" b="1" dirty="0">
                <a:solidFill>
                  <a:schemeClr val="dk1"/>
                </a:solidFill>
                <a:latin typeface="Calibri"/>
                <a:ea typeface="Calibri"/>
                <a:cs typeface="Calibri"/>
                <a:sym typeface="Calibri"/>
              </a:rPr>
              <a:t>Abstraction regarding a set of pods which enables load balancing, traffic exposure, load balancing and service discovery. </a:t>
            </a:r>
            <a:endParaRPr sz="1400" dirty="0">
              <a:solidFill>
                <a:srgbClr val="000000"/>
              </a:solidFill>
              <a:latin typeface="Arial"/>
              <a:ea typeface="Arial"/>
              <a:cs typeface="Arial"/>
              <a:sym typeface="Arial"/>
            </a:endParaRPr>
          </a:p>
        </p:txBody>
      </p:sp>
      <p:pic>
        <p:nvPicPr>
          <p:cNvPr id="1664" name="Google Shape;1664;p236"/>
          <p:cNvPicPr preferRelativeResize="0"/>
          <p:nvPr/>
        </p:nvPicPr>
        <p:blipFill rotWithShape="1">
          <a:blip r:embed="rId3">
            <a:alphaModFix/>
          </a:blip>
          <a:srcRect/>
          <a:stretch/>
        </p:blipFill>
        <p:spPr>
          <a:xfrm>
            <a:off x="6998569" y="1843088"/>
            <a:ext cx="3801742" cy="3657600"/>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23</a:t>
            </a:fld>
            <a:endParaRPr lang="en-US" sz="1600" dirty="0"/>
          </a:p>
        </p:txBody>
      </p:sp>
      <p:sp>
        <p:nvSpPr>
          <p:cNvPr id="12" name="Title 1">
            <a:extLst>
              <a:ext uri="{FF2B5EF4-FFF2-40B4-BE49-F238E27FC236}">
                <a16:creationId xmlns:a16="http://schemas.microsoft.com/office/drawing/2014/main" id="{C98A78BB-8856-344B-868C-B29498228D2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a:t>
            </a:r>
          </a:p>
        </p:txBody>
      </p:sp>
    </p:spTree>
    <p:extLst>
      <p:ext uri="{BB962C8B-B14F-4D97-AF65-F5344CB8AC3E}">
        <p14:creationId xmlns:p14="http://schemas.microsoft.com/office/powerpoint/2010/main" val="59157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70" name="Google Shape;1670;p237"/>
          <p:cNvSpPr txBox="1"/>
          <p:nvPr/>
        </p:nvSpPr>
        <p:spPr>
          <a:xfrm>
            <a:off x="519112" y="1504422"/>
            <a:ext cx="11328400" cy="4027500"/>
          </a:xfrm>
          <a:prstGeom prst="rect">
            <a:avLst/>
          </a:prstGeom>
          <a:noFill/>
          <a:ln>
            <a:noFill/>
          </a:ln>
        </p:spPr>
        <p:txBody>
          <a:bodyPr spcFirstLastPara="1" wrap="square" lIns="91425" tIns="91425" rIns="91425" bIns="91425" anchor="t" anchorCtr="0">
            <a:noAutofit/>
          </a:bodyPr>
          <a:lstStyle/>
          <a:p>
            <a:pPr marL="342900" indent="-139700">
              <a:lnSpc>
                <a:spcPct val="150000"/>
              </a:lnSpc>
              <a:buClr>
                <a:schemeClr val="dk1"/>
              </a:buClr>
              <a:buSzPts val="2200"/>
              <a:buFont typeface="Calibri"/>
              <a:buChar char="•"/>
            </a:pPr>
            <a:r>
              <a:rPr lang="en-US" sz="2200" dirty="0">
                <a:solidFill>
                  <a:schemeClr val="dk1"/>
                </a:solidFill>
                <a:latin typeface="Calibri"/>
                <a:ea typeface="Calibri"/>
                <a:cs typeface="Calibri"/>
                <a:sym typeface="Calibri"/>
              </a:rPr>
              <a:t> </a:t>
            </a:r>
            <a:r>
              <a:rPr lang="en-US" sz="2200" b="1" dirty="0">
                <a:solidFill>
                  <a:schemeClr val="dk1"/>
                </a:solidFill>
                <a:latin typeface="Calibri"/>
                <a:ea typeface="Calibri"/>
                <a:cs typeface="Calibri"/>
                <a:sym typeface="Calibri"/>
              </a:rPr>
              <a:t>Cluster IP</a:t>
            </a:r>
            <a:r>
              <a:rPr lang="en-US" sz="2200" dirty="0">
                <a:solidFill>
                  <a:schemeClr val="dk1"/>
                </a:solidFill>
                <a:latin typeface="Calibri"/>
                <a:ea typeface="Calibri"/>
                <a:cs typeface="Calibri"/>
                <a:sym typeface="Calibri"/>
              </a:rPr>
              <a:t>: Expose the service on a cluster-internal IP. Using this makes the service only reachable from within the cluster (no external access).</a:t>
            </a:r>
            <a:endParaRPr sz="2200" dirty="0">
              <a:latin typeface="Calibri"/>
              <a:ea typeface="Calibri"/>
              <a:cs typeface="Calibri"/>
              <a:sym typeface="Calibri"/>
            </a:endParaRPr>
          </a:p>
          <a:p>
            <a:pPr marL="342900" indent="-139700">
              <a:lnSpc>
                <a:spcPct val="150000"/>
              </a:lnSpc>
              <a:spcBef>
                <a:spcPts val="600"/>
              </a:spcBef>
              <a:buClr>
                <a:schemeClr val="dk1"/>
              </a:buClr>
              <a:buSzPts val="2200"/>
              <a:buFont typeface="Calibri"/>
              <a:buChar char="•"/>
            </a:pPr>
            <a:r>
              <a:rPr lang="en-US" sz="2200" dirty="0">
                <a:solidFill>
                  <a:schemeClr val="dk1"/>
                </a:solidFill>
                <a:latin typeface="Calibri"/>
                <a:ea typeface="Calibri"/>
                <a:cs typeface="Calibri"/>
                <a:sym typeface="Calibri"/>
              </a:rPr>
              <a:t> </a:t>
            </a:r>
            <a:r>
              <a:rPr lang="en-US" sz="2200" b="1" dirty="0" err="1">
                <a:solidFill>
                  <a:schemeClr val="dk1"/>
                </a:solidFill>
                <a:latin typeface="Calibri"/>
                <a:ea typeface="Calibri"/>
                <a:cs typeface="Calibri"/>
                <a:sym typeface="Calibri"/>
              </a:rPr>
              <a:t>NodePort</a:t>
            </a:r>
            <a:r>
              <a:rPr lang="en-US" sz="2200" dirty="0">
                <a:solidFill>
                  <a:schemeClr val="dk1"/>
                </a:solidFill>
                <a:latin typeface="Calibri"/>
                <a:ea typeface="Calibri"/>
                <a:cs typeface="Calibri"/>
                <a:sym typeface="Calibri"/>
              </a:rPr>
              <a:t>: Expose the service on each Node’s IP at a static port. One service per port, only use ports </a:t>
            </a:r>
            <a:r>
              <a:rPr lang="en-US" sz="2200" dirty="0">
                <a:solidFill>
                  <a:schemeClr val="dk1"/>
                </a:solidFill>
                <a:highlight>
                  <a:srgbClr val="FFFFFF"/>
                </a:highlight>
                <a:latin typeface="Calibri"/>
                <a:ea typeface="Calibri"/>
                <a:cs typeface="Calibri"/>
                <a:sym typeface="Calibri"/>
              </a:rPr>
              <a:t>30000–32767, have to deal with port changes</a:t>
            </a:r>
            <a:endParaRPr sz="2200" dirty="0">
              <a:solidFill>
                <a:schemeClr val="dk1"/>
              </a:solidFill>
              <a:latin typeface="Calibri"/>
              <a:ea typeface="Calibri"/>
              <a:cs typeface="Calibri"/>
              <a:sym typeface="Calibri"/>
            </a:endParaRPr>
          </a:p>
          <a:p>
            <a:pPr marL="342900" indent="-139700">
              <a:lnSpc>
                <a:spcPct val="150000"/>
              </a:lnSpc>
              <a:spcBef>
                <a:spcPts val="600"/>
              </a:spcBef>
              <a:buClr>
                <a:schemeClr val="dk1"/>
              </a:buClr>
              <a:buSzPts val="2200"/>
              <a:buFont typeface="Calibri"/>
              <a:buChar char="•"/>
            </a:pPr>
            <a:r>
              <a:rPr lang="en-US" sz="2200" dirty="0">
                <a:solidFill>
                  <a:schemeClr val="dk1"/>
                </a:solidFill>
                <a:latin typeface="Calibri"/>
                <a:ea typeface="Calibri"/>
                <a:cs typeface="Calibri"/>
                <a:sym typeface="Calibri"/>
              </a:rPr>
              <a:t> </a:t>
            </a:r>
            <a:r>
              <a:rPr lang="en-US" sz="2200" b="1" dirty="0">
                <a:solidFill>
                  <a:schemeClr val="dk1"/>
                </a:solidFill>
                <a:latin typeface="Calibri"/>
                <a:ea typeface="Calibri"/>
                <a:cs typeface="Calibri"/>
                <a:sym typeface="Calibri"/>
              </a:rPr>
              <a:t>Load Balancer</a:t>
            </a:r>
            <a:r>
              <a:rPr lang="en-US" sz="2200" dirty="0">
                <a:solidFill>
                  <a:schemeClr val="dk1"/>
                </a:solidFill>
                <a:latin typeface="Calibri"/>
                <a:ea typeface="Calibri"/>
                <a:cs typeface="Calibri"/>
                <a:sym typeface="Calibri"/>
              </a:rPr>
              <a:t>: Expose the service externally using load balancer. </a:t>
            </a:r>
            <a:r>
              <a:rPr lang="en-US" sz="2200" dirty="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dirty="0">
              <a:latin typeface="Calibri"/>
              <a:ea typeface="Calibri"/>
              <a:cs typeface="Calibri"/>
              <a:sym typeface="Calibri"/>
            </a:endParaRPr>
          </a:p>
          <a:p>
            <a:pPr marL="342900">
              <a:lnSpc>
                <a:spcPct val="150000"/>
              </a:lnSpc>
              <a:spcBef>
                <a:spcPts val="600"/>
              </a:spcBef>
              <a:buClr>
                <a:schemeClr val="dk1"/>
              </a:buClr>
              <a:buSzPts val="2400"/>
            </a:pPr>
            <a:endParaRPr sz="2400" dirty="0">
              <a:solidFill>
                <a:schemeClr val="dk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24</a:t>
            </a:fld>
            <a:endParaRPr lang="en-US" sz="1600" dirty="0"/>
          </a:p>
        </p:txBody>
      </p:sp>
      <p:sp>
        <p:nvSpPr>
          <p:cNvPr id="10" name="Title 1">
            <a:extLst>
              <a:ext uri="{FF2B5EF4-FFF2-40B4-BE49-F238E27FC236}">
                <a16:creationId xmlns:a16="http://schemas.microsoft.com/office/drawing/2014/main" id="{8F82EAAF-BA3C-4142-87D7-B9EF853A3D80}"/>
              </a:ext>
            </a:extLst>
          </p:cNvPr>
          <p:cNvSpPr txBox="1">
            <a:spLocks/>
          </p:cNvSpPr>
          <p:nvPr/>
        </p:nvSpPr>
        <p:spPr>
          <a:xfrm>
            <a:off x="790574" y="682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Types of Services</a:t>
            </a:r>
          </a:p>
        </p:txBody>
      </p:sp>
    </p:spTree>
    <p:extLst>
      <p:ext uri="{BB962C8B-B14F-4D97-AF65-F5344CB8AC3E}">
        <p14:creationId xmlns:p14="http://schemas.microsoft.com/office/powerpoint/2010/main" val="3925493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40"/>
          <p:cNvSpPr/>
          <p:nvPr/>
        </p:nvSpPr>
        <p:spPr>
          <a:xfrm>
            <a:off x="1524000" y="1307421"/>
            <a:ext cx="8974800" cy="2893200"/>
          </a:xfrm>
          <a:prstGeom prst="rect">
            <a:avLst/>
          </a:prstGeom>
          <a:noFill/>
          <a:ln>
            <a:noFill/>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root@ip-172-31-68-96:~# </a:t>
            </a:r>
            <a:r>
              <a:rPr lang="en-US" sz="1400" dirty="0" err="1">
                <a:solidFill>
                  <a:srgbClr val="4D2F2D"/>
                </a:solidFill>
                <a:latin typeface="Courier"/>
                <a:ea typeface="Courier"/>
                <a:cs typeface="Courier"/>
                <a:sym typeface="Courier"/>
              </a:rPr>
              <a:t>kubectl</a:t>
            </a:r>
            <a:r>
              <a:rPr lang="en-US" sz="1400" dirty="0">
                <a:solidFill>
                  <a:srgbClr val="4D2F2D"/>
                </a:solidFill>
                <a:latin typeface="Courier"/>
                <a:ea typeface="Courier"/>
                <a:cs typeface="Courier"/>
                <a:sym typeface="Courier"/>
              </a:rPr>
              <a:t> get svc</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NAME         TYPE        CLUSTER-IP   EXTERNAL-IP   PORT(S)   AGE</a:t>
            </a:r>
            <a:endParaRPr dirty="0"/>
          </a:p>
          <a:p>
            <a:pPr>
              <a:buClr>
                <a:srgbClr val="4D2F2D"/>
              </a:buClr>
              <a:buSzPts val="1400"/>
            </a:pPr>
            <a:r>
              <a:rPr lang="en-US" sz="1400" dirty="0" err="1">
                <a:solidFill>
                  <a:srgbClr val="4D2F2D"/>
                </a:solidFill>
                <a:latin typeface="Courier"/>
                <a:ea typeface="Courier"/>
                <a:cs typeface="Courier"/>
                <a:sym typeface="Courier"/>
              </a:rPr>
              <a:t>kubernetes</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ClusterIP</a:t>
            </a:r>
            <a:r>
              <a:rPr lang="en-US" sz="1400" dirty="0">
                <a:solidFill>
                  <a:srgbClr val="4D2F2D"/>
                </a:solidFill>
                <a:latin typeface="Courier"/>
                <a:ea typeface="Courier"/>
                <a:cs typeface="Courier"/>
                <a:sym typeface="Courier"/>
              </a:rPr>
              <a:t>   10.96.0.1    &lt;none&gt;        443/TCP   37m</a:t>
            </a:r>
            <a:endParaRPr dirty="0"/>
          </a:p>
          <a:p>
            <a:pPr>
              <a:buClr>
                <a:srgbClr val="4D2F2D"/>
              </a:buClr>
              <a:buSzPts val="1400"/>
            </a:pPr>
            <a:r>
              <a:rPr lang="en-US" sz="1400" dirty="0">
                <a:solidFill>
                  <a:srgbClr val="4D2F2D"/>
                </a:solidFill>
                <a:latin typeface="Courier"/>
                <a:ea typeface="Courier"/>
                <a:cs typeface="Courier"/>
                <a:sym typeface="Courier"/>
              </a:rPr>
              <a:t>root@ip-172-31-68-96:~# </a:t>
            </a:r>
            <a:endParaRPr dirty="0"/>
          </a:p>
          <a:p>
            <a:pPr>
              <a:buClr>
                <a:srgbClr val="4D2F2D"/>
              </a:buClr>
              <a:buSzPts val="1400"/>
            </a:pPr>
            <a:r>
              <a:rPr lang="en-US" sz="1400" dirty="0">
                <a:solidFill>
                  <a:srgbClr val="4D2F2D"/>
                </a:solidFill>
                <a:latin typeface="Courier"/>
                <a:ea typeface="Courier"/>
                <a:cs typeface="Courier"/>
                <a:sym typeface="Courier"/>
              </a:rPr>
              <a:t>root@ip-172-31-68-96:~# </a:t>
            </a:r>
            <a:r>
              <a:rPr lang="en-US" sz="1400" b="1" dirty="0" err="1">
                <a:solidFill>
                  <a:srgbClr val="4D2F2D"/>
                </a:solidFill>
                <a:latin typeface="Courier"/>
                <a:ea typeface="Courier"/>
                <a:cs typeface="Courier"/>
                <a:sym typeface="Courier"/>
              </a:rPr>
              <a:t>kubectl</a:t>
            </a:r>
            <a:r>
              <a:rPr lang="en-US" sz="1400" b="1" dirty="0">
                <a:solidFill>
                  <a:srgbClr val="4D2F2D"/>
                </a:solidFill>
                <a:latin typeface="Courier"/>
                <a:ea typeface="Courier"/>
                <a:cs typeface="Courier"/>
                <a:sym typeface="Courier"/>
              </a:rPr>
              <a:t> expose deployment </a:t>
            </a:r>
            <a:r>
              <a:rPr lang="en-US" sz="1400" b="1" dirty="0" err="1">
                <a:solidFill>
                  <a:srgbClr val="4D2F2D"/>
                </a:solidFill>
                <a:latin typeface="Courier"/>
                <a:ea typeface="Courier"/>
                <a:cs typeface="Courier"/>
                <a:sym typeface="Courier"/>
              </a:rPr>
              <a:t>nginx</a:t>
            </a:r>
            <a:r>
              <a:rPr lang="en-US" sz="1400" b="1" dirty="0">
                <a:solidFill>
                  <a:srgbClr val="4D2F2D"/>
                </a:solidFill>
                <a:latin typeface="Courier"/>
                <a:ea typeface="Courier"/>
                <a:cs typeface="Courier"/>
                <a:sym typeface="Courier"/>
              </a:rPr>
              <a:t>-deployment --type=</a:t>
            </a:r>
            <a:r>
              <a:rPr lang="en-US" sz="1400" b="1" dirty="0" err="1">
                <a:solidFill>
                  <a:srgbClr val="4D2F2D"/>
                </a:solidFill>
                <a:latin typeface="Courier"/>
                <a:ea typeface="Courier"/>
                <a:cs typeface="Courier"/>
                <a:sym typeface="Courier"/>
              </a:rPr>
              <a:t>LoadBalancer</a:t>
            </a:r>
            <a:r>
              <a:rPr lang="en-US" sz="1400" b="1" dirty="0">
                <a:solidFill>
                  <a:srgbClr val="4D2F2D"/>
                </a:solidFill>
                <a:latin typeface="Courier"/>
                <a:ea typeface="Courier"/>
                <a:cs typeface="Courier"/>
                <a:sym typeface="Courier"/>
              </a:rPr>
              <a:t> --name=</a:t>
            </a:r>
            <a:r>
              <a:rPr lang="en-US" sz="1400" b="1" dirty="0" err="1">
                <a:solidFill>
                  <a:srgbClr val="4D2F2D"/>
                </a:solidFill>
                <a:latin typeface="Courier"/>
                <a:ea typeface="Courier"/>
                <a:cs typeface="Courier"/>
                <a:sym typeface="Courier"/>
              </a:rPr>
              <a:t>nginx</a:t>
            </a:r>
            <a:r>
              <a:rPr lang="en-US" sz="1400" b="1" dirty="0">
                <a:solidFill>
                  <a:srgbClr val="4D2F2D"/>
                </a:solidFill>
                <a:latin typeface="Courier"/>
                <a:ea typeface="Courier"/>
                <a:cs typeface="Courier"/>
                <a:sym typeface="Courier"/>
              </a:rPr>
              <a:t>-service</a:t>
            </a:r>
            <a:endParaRPr dirty="0"/>
          </a:p>
          <a:p>
            <a:pPr>
              <a:buClr>
                <a:srgbClr val="4D2F2D"/>
              </a:buClr>
              <a:buSzPts val="1400"/>
            </a:pPr>
            <a:r>
              <a:rPr lang="en-US" sz="1400" dirty="0">
                <a:solidFill>
                  <a:srgbClr val="4D2F2D"/>
                </a:solidFill>
                <a:latin typeface="Courier"/>
                <a:ea typeface="Courier"/>
                <a:cs typeface="Courier"/>
                <a:sym typeface="Courier"/>
              </a:rPr>
              <a:t>service/</a:t>
            </a: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-service exposed</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root@ip-172-31-68-96:~# </a:t>
            </a:r>
            <a:endParaRPr dirty="0"/>
          </a:p>
          <a:p>
            <a:pPr>
              <a:buClr>
                <a:srgbClr val="4D2F2D"/>
              </a:buClr>
              <a:buSzPts val="1400"/>
            </a:pPr>
            <a:r>
              <a:rPr lang="en-US" sz="1400" dirty="0">
                <a:solidFill>
                  <a:srgbClr val="4D2F2D"/>
                </a:solidFill>
                <a:latin typeface="Courier"/>
                <a:ea typeface="Courier"/>
                <a:cs typeface="Courier"/>
                <a:sym typeface="Courier"/>
              </a:rPr>
              <a:t>root@ip-172-31-68-96:~# </a:t>
            </a:r>
            <a:r>
              <a:rPr lang="en-US" sz="1400" dirty="0" err="1">
                <a:solidFill>
                  <a:srgbClr val="4D2F2D"/>
                </a:solidFill>
                <a:latin typeface="Courier"/>
                <a:ea typeface="Courier"/>
                <a:cs typeface="Courier"/>
                <a:sym typeface="Courier"/>
              </a:rPr>
              <a:t>kubectl</a:t>
            </a:r>
            <a:r>
              <a:rPr lang="en-US" sz="1400" dirty="0">
                <a:solidFill>
                  <a:srgbClr val="4D2F2D"/>
                </a:solidFill>
                <a:latin typeface="Courier"/>
                <a:ea typeface="Courier"/>
                <a:cs typeface="Courier"/>
                <a:sym typeface="Courier"/>
              </a:rPr>
              <a:t> get svc</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NAME            TYPE           CLUSTER-IP     EXTERNAL-IP   PORT(S)        AGE</a:t>
            </a:r>
            <a:endParaRPr dirty="0"/>
          </a:p>
          <a:p>
            <a:pPr>
              <a:buClr>
                <a:srgbClr val="4D2F2D"/>
              </a:buClr>
              <a:buSzPts val="1400"/>
            </a:pPr>
            <a:r>
              <a:rPr lang="en-US" sz="1400" dirty="0" err="1">
                <a:solidFill>
                  <a:srgbClr val="4D2F2D"/>
                </a:solidFill>
                <a:latin typeface="Courier"/>
                <a:ea typeface="Courier"/>
                <a:cs typeface="Courier"/>
                <a:sym typeface="Courier"/>
              </a:rPr>
              <a:t>kubernetes</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ClusterIP</a:t>
            </a:r>
            <a:r>
              <a:rPr lang="en-US" sz="1400" dirty="0">
                <a:solidFill>
                  <a:srgbClr val="4D2F2D"/>
                </a:solidFill>
                <a:latin typeface="Courier"/>
                <a:ea typeface="Courier"/>
                <a:cs typeface="Courier"/>
                <a:sym typeface="Courier"/>
              </a:rPr>
              <a:t>      10.96.0.1      &lt;none&gt;        443/TCP        37m</a:t>
            </a:r>
            <a:endParaRPr dirty="0"/>
          </a:p>
          <a:p>
            <a:pPr>
              <a:buClr>
                <a:srgbClr val="4D2F2D"/>
              </a:buClr>
              <a:buSzPts val="1400"/>
            </a:pPr>
            <a:r>
              <a:rPr lang="en-US" sz="1400" dirty="0" err="1">
                <a:solidFill>
                  <a:srgbClr val="4D2F2D"/>
                </a:solidFill>
                <a:latin typeface="Courier"/>
                <a:ea typeface="Courier"/>
                <a:cs typeface="Courier"/>
                <a:sym typeface="Courier"/>
              </a:rPr>
              <a:t>nginx</a:t>
            </a:r>
            <a:r>
              <a:rPr lang="en-US" sz="1400" dirty="0">
                <a:solidFill>
                  <a:srgbClr val="4D2F2D"/>
                </a:solidFill>
                <a:latin typeface="Courier"/>
                <a:ea typeface="Courier"/>
                <a:cs typeface="Courier"/>
                <a:sym typeface="Courier"/>
              </a:rPr>
              <a:t>-service   </a:t>
            </a:r>
            <a:r>
              <a:rPr lang="en-US" sz="1400" dirty="0" err="1">
                <a:solidFill>
                  <a:srgbClr val="4D2F2D"/>
                </a:solidFill>
                <a:latin typeface="Courier"/>
                <a:ea typeface="Courier"/>
                <a:cs typeface="Courier"/>
                <a:sym typeface="Courier"/>
              </a:rPr>
              <a:t>LoadBalancer</a:t>
            </a:r>
            <a:r>
              <a:rPr lang="en-US" sz="1400" dirty="0">
                <a:solidFill>
                  <a:srgbClr val="4D2F2D"/>
                </a:solidFill>
                <a:latin typeface="Courier"/>
                <a:ea typeface="Courier"/>
                <a:cs typeface="Courier"/>
                <a:sym typeface="Courier"/>
              </a:rPr>
              <a:t>   10.102.89.83   &lt;pending&gt;     80:31095/TCP   3s</a:t>
            </a:r>
            <a:endParaRPr dirty="0"/>
          </a:p>
          <a:p>
            <a:pPr>
              <a:buClr>
                <a:srgbClr val="4D2F2D"/>
              </a:buClr>
              <a:buSzPts val="1400"/>
            </a:pPr>
            <a:r>
              <a:rPr lang="en-US" sz="1400" dirty="0">
                <a:solidFill>
                  <a:srgbClr val="4D2F2D"/>
                </a:solidFill>
                <a:latin typeface="Courier"/>
                <a:ea typeface="Courier"/>
                <a:cs typeface="Courier"/>
                <a:sym typeface="Courier"/>
              </a:rPr>
              <a:t>root@ip-172-31-68-96:~#</a:t>
            </a:r>
            <a:endParaRPr sz="1400" dirty="0">
              <a:solidFill>
                <a:srgbClr val="4D2F2D"/>
              </a:solidFill>
              <a:latin typeface="Courier"/>
              <a:ea typeface="Courier"/>
              <a:cs typeface="Courier"/>
              <a:sym typeface="Courier"/>
            </a:endParaRPr>
          </a:p>
        </p:txBody>
      </p:sp>
      <p:sp>
        <p:nvSpPr>
          <p:cNvPr id="1694" name="Google Shape;1694;p240"/>
          <p:cNvSpPr txBox="1"/>
          <p:nvPr/>
        </p:nvSpPr>
        <p:spPr>
          <a:xfrm>
            <a:off x="-1490133" y="2370667"/>
            <a:ext cx="1848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endParaRPr sz="1400">
              <a:solidFill>
                <a:srgbClr val="000000"/>
              </a:solidFill>
              <a:latin typeface="Arial"/>
              <a:ea typeface="Arial"/>
              <a:cs typeface="Arial"/>
              <a:sym typeface="Arial"/>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25</a:t>
            </a:fld>
            <a:endParaRPr lang="en-US" sz="1600" dirty="0"/>
          </a:p>
        </p:txBody>
      </p:sp>
    </p:spTree>
    <p:extLst>
      <p:ext uri="{BB962C8B-B14F-4D97-AF65-F5344CB8AC3E}">
        <p14:creationId xmlns:p14="http://schemas.microsoft.com/office/powerpoint/2010/main" val="3448086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242"/>
          <p:cNvSpPr txBox="1"/>
          <p:nvPr/>
        </p:nvSpPr>
        <p:spPr>
          <a:xfrm>
            <a:off x="790574" y="1537363"/>
            <a:ext cx="11071226" cy="5007900"/>
          </a:xfrm>
          <a:prstGeom prst="rect">
            <a:avLst/>
          </a:prstGeom>
          <a:noFill/>
          <a:ln>
            <a:noFill/>
          </a:ln>
        </p:spPr>
        <p:txBody>
          <a:bodyPr spcFirstLastPara="1" wrap="square" lIns="91425" tIns="91425" rIns="91425" bIns="91425" anchor="t" anchorCtr="0">
            <a:noAutofit/>
          </a:bodyPr>
          <a:lstStyle/>
          <a:p>
            <a:r>
              <a:rPr lang="en-US" dirty="0">
                <a:solidFill>
                  <a:srgbClr val="383838"/>
                </a:solidFill>
                <a:latin typeface="Calibri"/>
                <a:ea typeface="Calibri"/>
                <a:cs typeface="Calibri"/>
                <a:sym typeface="Calibri"/>
              </a:rPr>
              <a:t>-- Create directly a deployment from CLI without the config file (</a:t>
            </a:r>
            <a:r>
              <a:rPr lang="en-US" b="1" dirty="0">
                <a:solidFill>
                  <a:srgbClr val="383838"/>
                </a:solidFill>
                <a:latin typeface="Calibri"/>
                <a:ea typeface="Calibri"/>
                <a:cs typeface="Calibri"/>
                <a:sym typeface="Calibri"/>
              </a:rPr>
              <a:t>Object management using Imperative Commands </a:t>
            </a:r>
            <a:r>
              <a:rPr lang="en-US" dirty="0">
                <a:solidFill>
                  <a:srgbClr val="383838"/>
                </a:solidFill>
                <a:latin typeface="Calibri"/>
                <a:ea typeface="Calibri"/>
                <a:cs typeface="Calibri"/>
                <a:sym typeface="Calibri"/>
              </a:rPr>
              <a:t>- e.g. run , expose, </a:t>
            </a:r>
            <a:r>
              <a:rPr lang="en-US" dirty="0" err="1">
                <a:solidFill>
                  <a:srgbClr val="383838"/>
                </a:solidFill>
                <a:latin typeface="Calibri"/>
                <a:ea typeface="Calibri"/>
                <a:cs typeface="Calibri"/>
                <a:sym typeface="Calibri"/>
              </a:rPr>
              <a:t>autoscale</a:t>
            </a:r>
            <a:r>
              <a:rPr lang="en-US" dirty="0">
                <a:solidFill>
                  <a:srgbClr val="383838"/>
                </a:solidFill>
                <a:latin typeface="Calibri"/>
                <a:ea typeface="Calibri"/>
                <a:cs typeface="Calibri"/>
                <a:sym typeface="Calibri"/>
              </a:rPr>
              <a:t>)   </a:t>
            </a:r>
            <a:endParaRPr dirty="0">
              <a:solidFill>
                <a:srgbClr val="383838"/>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run </a:t>
            </a:r>
            <a:r>
              <a:rPr lang="en-US" dirty="0" err="1">
                <a:solidFill>
                  <a:srgbClr val="FF0000"/>
                </a:solidFill>
                <a:latin typeface="Calibri"/>
                <a:ea typeface="Calibri"/>
                <a:cs typeface="Calibri"/>
                <a:sym typeface="Calibri"/>
              </a:rPr>
              <a:t>nginx</a:t>
            </a:r>
            <a:r>
              <a:rPr lang="en-US" dirty="0">
                <a:solidFill>
                  <a:srgbClr val="FF0000"/>
                </a:solidFill>
                <a:latin typeface="Calibri"/>
                <a:ea typeface="Calibri"/>
                <a:cs typeface="Calibri"/>
                <a:sym typeface="Calibri"/>
              </a:rPr>
              <a:t>-deployment --image </a:t>
            </a:r>
            <a:r>
              <a:rPr lang="en-US" dirty="0" err="1">
                <a:solidFill>
                  <a:srgbClr val="FF0000"/>
                </a:solidFill>
                <a:latin typeface="Calibri"/>
                <a:ea typeface="Calibri"/>
                <a:cs typeface="Calibri"/>
                <a:sym typeface="Calibri"/>
              </a:rPr>
              <a:t>nginx</a:t>
            </a:r>
            <a:r>
              <a:rPr lang="en-US" dirty="0">
                <a:solidFill>
                  <a:srgbClr val="FF0000"/>
                </a:solidFill>
                <a:latin typeface="Calibri"/>
                <a:ea typeface="Calibri"/>
                <a:cs typeface="Calibri"/>
                <a:sym typeface="Calibri"/>
              </a:rPr>
              <a:t> --port 80</a:t>
            </a:r>
            <a:endParaRPr dirty="0">
              <a:solidFill>
                <a:srgbClr val="FF0000"/>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nodes</a:t>
            </a:r>
            <a:endParaRPr dirty="0">
              <a:solidFill>
                <a:srgbClr val="FF0000"/>
              </a:solidFill>
              <a:latin typeface="Calibri"/>
              <a:ea typeface="Calibri"/>
              <a:cs typeface="Calibri"/>
              <a:sym typeface="Calibri"/>
            </a:endParaRPr>
          </a:p>
          <a:p>
            <a:pPr>
              <a:spcBef>
                <a:spcPts val="7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a:t>
            </a:r>
            <a:r>
              <a:rPr lang="en-US" dirty="0" err="1">
                <a:solidFill>
                  <a:srgbClr val="FF0000"/>
                </a:solidFill>
                <a:latin typeface="Calibri"/>
                <a:ea typeface="Calibri"/>
                <a:cs typeface="Calibri"/>
                <a:sym typeface="Calibri"/>
              </a:rPr>
              <a:t>po</a:t>
            </a:r>
            <a:r>
              <a:rPr lang="en-US" dirty="0">
                <a:solidFill>
                  <a:srgbClr val="FF0000"/>
                </a:solidFill>
                <a:latin typeface="Calibri"/>
                <a:ea typeface="Calibri"/>
                <a:cs typeface="Calibri"/>
                <a:sym typeface="Calibri"/>
              </a:rPr>
              <a:t>, deploy, </a:t>
            </a:r>
            <a:r>
              <a:rPr lang="en-US" dirty="0" err="1">
                <a:solidFill>
                  <a:srgbClr val="FF0000"/>
                </a:solidFill>
                <a:latin typeface="Calibri"/>
                <a:ea typeface="Calibri"/>
                <a:cs typeface="Calibri"/>
                <a:sym typeface="Calibri"/>
              </a:rPr>
              <a:t>rs</a:t>
            </a:r>
            <a:endParaRPr dirty="0">
              <a:solidFill>
                <a:srgbClr val="FF0000"/>
              </a:solidFill>
              <a:latin typeface="Calibri"/>
              <a:ea typeface="Calibri"/>
              <a:cs typeface="Calibri"/>
              <a:sym typeface="Calibri"/>
            </a:endParaRPr>
          </a:p>
          <a:p>
            <a:pPr>
              <a:spcBef>
                <a:spcPts val="700"/>
              </a:spcBef>
            </a:pPr>
            <a:r>
              <a:rPr lang="en-US" dirty="0">
                <a:solidFill>
                  <a:srgbClr val="383838"/>
                </a:solidFill>
                <a:latin typeface="Calibri"/>
                <a:ea typeface="Calibri"/>
                <a:cs typeface="Calibri"/>
                <a:sym typeface="Calibri"/>
              </a:rPr>
              <a:t>-- </a:t>
            </a:r>
            <a:r>
              <a:rPr lang="en-US" b="1" dirty="0">
                <a:solidFill>
                  <a:srgbClr val="383838"/>
                </a:solidFill>
                <a:latin typeface="Calibri"/>
                <a:ea typeface="Calibri"/>
                <a:cs typeface="Calibri"/>
                <a:sym typeface="Calibri"/>
              </a:rPr>
              <a:t>exposing the deployment as a service</a:t>
            </a:r>
            <a:r>
              <a:rPr lang="en-US" dirty="0">
                <a:solidFill>
                  <a:srgbClr val="383838"/>
                </a:solidFill>
                <a:latin typeface="Calibri"/>
                <a:ea typeface="Calibri"/>
                <a:cs typeface="Calibri"/>
                <a:sym typeface="Calibri"/>
              </a:rPr>
              <a:t> </a:t>
            </a:r>
            <a:r>
              <a:rPr lang="en-US" dirty="0" err="1">
                <a:solidFill>
                  <a:srgbClr val="383838"/>
                </a:solidFill>
                <a:latin typeface="Calibri"/>
                <a:ea typeface="Calibri"/>
                <a:cs typeface="Calibri"/>
                <a:sym typeface="Calibri"/>
              </a:rPr>
              <a:t>LoadBalancer</a:t>
            </a:r>
            <a:r>
              <a:rPr lang="en-US" dirty="0">
                <a:solidFill>
                  <a:srgbClr val="383838"/>
                </a:solidFill>
                <a:latin typeface="Calibri"/>
                <a:ea typeface="Calibri"/>
                <a:cs typeface="Calibri"/>
                <a:sym typeface="Calibri"/>
              </a:rPr>
              <a:t> type and access the Nginx</a:t>
            </a:r>
            <a:endParaRPr dirty="0">
              <a:solidFill>
                <a:srgbClr val="383838"/>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expose deploy/</a:t>
            </a:r>
            <a:r>
              <a:rPr lang="en-US" dirty="0" err="1">
                <a:solidFill>
                  <a:srgbClr val="FF0000"/>
                </a:solidFill>
                <a:latin typeface="Calibri"/>
                <a:ea typeface="Calibri"/>
                <a:cs typeface="Calibri"/>
                <a:sym typeface="Calibri"/>
              </a:rPr>
              <a:t>nginx</a:t>
            </a:r>
            <a:r>
              <a:rPr lang="en-US" dirty="0">
                <a:solidFill>
                  <a:srgbClr val="FF0000"/>
                </a:solidFill>
                <a:latin typeface="Calibri"/>
                <a:ea typeface="Calibri"/>
                <a:cs typeface="Calibri"/>
                <a:sym typeface="Calibri"/>
              </a:rPr>
              <a:t>-deployment --type=</a:t>
            </a:r>
            <a:r>
              <a:rPr lang="en-US" dirty="0" err="1">
                <a:solidFill>
                  <a:srgbClr val="FF0000"/>
                </a:solidFill>
                <a:latin typeface="Calibri"/>
                <a:ea typeface="Calibri"/>
                <a:cs typeface="Calibri"/>
                <a:sym typeface="Calibri"/>
              </a:rPr>
              <a:t>LoadBalancer</a:t>
            </a:r>
            <a:r>
              <a:rPr lang="en-US" dirty="0">
                <a:solidFill>
                  <a:srgbClr val="FF0000"/>
                </a:solidFill>
                <a:latin typeface="Calibri"/>
                <a:ea typeface="Calibri"/>
                <a:cs typeface="Calibri"/>
                <a:sym typeface="Calibri"/>
              </a:rPr>
              <a:t> --name </a:t>
            </a:r>
            <a:r>
              <a:rPr lang="en-US" dirty="0" err="1">
                <a:solidFill>
                  <a:srgbClr val="FF0000"/>
                </a:solidFill>
                <a:latin typeface="Calibri"/>
                <a:ea typeface="Calibri"/>
                <a:cs typeface="Calibri"/>
                <a:sym typeface="Calibri"/>
              </a:rPr>
              <a:t>nginx</a:t>
            </a:r>
            <a:r>
              <a:rPr lang="en-US" dirty="0">
                <a:solidFill>
                  <a:srgbClr val="FF0000"/>
                </a:solidFill>
                <a:latin typeface="Calibri"/>
                <a:ea typeface="Calibri"/>
                <a:cs typeface="Calibri"/>
                <a:sym typeface="Calibri"/>
              </a:rPr>
              <a:t>-service </a:t>
            </a:r>
            <a:endParaRPr dirty="0">
              <a:solidFill>
                <a:srgbClr val="FF0000"/>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all (command shows all)</a:t>
            </a:r>
            <a:endParaRPr dirty="0">
              <a:solidFill>
                <a:srgbClr val="FF0000"/>
              </a:solidFill>
              <a:latin typeface="Calibri"/>
              <a:ea typeface="Calibri"/>
              <a:cs typeface="Calibri"/>
              <a:sym typeface="Calibri"/>
            </a:endParaRPr>
          </a:p>
          <a:p>
            <a:pPr>
              <a:spcBef>
                <a:spcPts val="7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deploy/</a:t>
            </a:r>
            <a:r>
              <a:rPr lang="en-US" dirty="0" err="1">
                <a:solidFill>
                  <a:srgbClr val="FF0000"/>
                </a:solidFill>
                <a:latin typeface="Calibri"/>
                <a:ea typeface="Calibri"/>
                <a:cs typeface="Calibri"/>
                <a:sym typeface="Calibri"/>
              </a:rPr>
              <a:t>hw</a:t>
            </a:r>
            <a:r>
              <a:rPr lang="en-US" dirty="0">
                <a:solidFill>
                  <a:srgbClr val="FF0000"/>
                </a:solidFill>
                <a:latin typeface="Calibri"/>
                <a:ea typeface="Calibri"/>
                <a:cs typeface="Calibri"/>
                <a:sym typeface="Calibri"/>
              </a:rPr>
              <a:t> -o </a:t>
            </a:r>
            <a:r>
              <a:rPr lang="en-US" dirty="0" err="1">
                <a:solidFill>
                  <a:srgbClr val="FF0000"/>
                </a:solidFill>
                <a:latin typeface="Calibri"/>
                <a:ea typeface="Calibri"/>
                <a:cs typeface="Calibri"/>
                <a:sym typeface="Calibri"/>
              </a:rPr>
              <a:t>yaml</a:t>
            </a:r>
            <a:r>
              <a:rPr lang="en-US" dirty="0">
                <a:solidFill>
                  <a:srgbClr val="FF0000"/>
                </a:solidFill>
                <a:latin typeface="Calibri"/>
                <a:ea typeface="Calibri"/>
                <a:cs typeface="Calibri"/>
                <a:sym typeface="Calibri"/>
              </a:rPr>
              <a:t>  (returns the </a:t>
            </a:r>
            <a:r>
              <a:rPr lang="en-US" dirty="0" err="1">
                <a:solidFill>
                  <a:srgbClr val="FF0000"/>
                </a:solidFill>
                <a:latin typeface="Calibri"/>
                <a:ea typeface="Calibri"/>
                <a:cs typeface="Calibri"/>
                <a:sym typeface="Calibri"/>
              </a:rPr>
              <a:t>yaml</a:t>
            </a:r>
            <a:r>
              <a:rPr lang="en-US" dirty="0">
                <a:solidFill>
                  <a:srgbClr val="FF0000"/>
                </a:solidFill>
                <a:latin typeface="Calibri"/>
                <a:ea typeface="Calibri"/>
                <a:cs typeface="Calibri"/>
                <a:sym typeface="Calibri"/>
              </a:rPr>
              <a:t> that creates the deployment)</a:t>
            </a:r>
            <a:endParaRPr dirty="0">
              <a:solidFill>
                <a:srgbClr val="FF0000"/>
              </a:solidFill>
              <a:latin typeface="Calibri"/>
              <a:ea typeface="Calibri"/>
              <a:cs typeface="Calibri"/>
              <a:sym typeface="Calibri"/>
            </a:endParaRPr>
          </a:p>
          <a:p>
            <a:pPr>
              <a:spcBef>
                <a:spcPts val="700"/>
              </a:spcBef>
            </a:pPr>
            <a:r>
              <a:rPr lang="en-US" dirty="0">
                <a:solidFill>
                  <a:srgbClr val="383838"/>
                </a:solidFill>
                <a:latin typeface="Calibri"/>
                <a:ea typeface="Calibri"/>
                <a:cs typeface="Calibri"/>
                <a:sym typeface="Calibri"/>
              </a:rPr>
              <a:t>-- then you can describe the service and do a curl , on port 80 with internal IP or external IP and the exposed port outside</a:t>
            </a:r>
            <a:endParaRPr dirty="0">
              <a:solidFill>
                <a:srgbClr val="383838"/>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expose pod </a:t>
            </a:r>
            <a:r>
              <a:rPr lang="en-US" dirty="0" err="1">
                <a:solidFill>
                  <a:srgbClr val="FF0000"/>
                </a:solidFill>
                <a:latin typeface="Calibri"/>
                <a:ea typeface="Calibri"/>
                <a:cs typeface="Calibri"/>
                <a:sym typeface="Calibri"/>
              </a:rPr>
              <a:t>pod_name</a:t>
            </a:r>
            <a:r>
              <a:rPr lang="en-US" dirty="0">
                <a:solidFill>
                  <a:srgbClr val="FF0000"/>
                </a:solidFill>
                <a:latin typeface="Calibri"/>
                <a:ea typeface="Calibri"/>
                <a:cs typeface="Calibri"/>
                <a:sym typeface="Calibri"/>
              </a:rPr>
              <a:t> --type </a:t>
            </a:r>
            <a:r>
              <a:rPr lang="en-US" dirty="0" err="1">
                <a:solidFill>
                  <a:srgbClr val="FF0000"/>
                </a:solidFill>
                <a:latin typeface="Calibri"/>
                <a:ea typeface="Calibri"/>
                <a:cs typeface="Calibri"/>
                <a:sym typeface="Calibri"/>
              </a:rPr>
              <a:t>NodePort</a:t>
            </a:r>
            <a:r>
              <a:rPr lang="en-US" dirty="0">
                <a:solidFill>
                  <a:srgbClr val="FF0000"/>
                </a:solidFill>
                <a:latin typeface="Calibri"/>
                <a:ea typeface="Calibri"/>
                <a:cs typeface="Calibri"/>
                <a:sym typeface="Calibri"/>
              </a:rPr>
              <a:t> --name </a:t>
            </a:r>
            <a:r>
              <a:rPr lang="en-US" dirty="0" err="1">
                <a:solidFill>
                  <a:srgbClr val="FF0000"/>
                </a:solidFill>
                <a:latin typeface="Calibri"/>
                <a:ea typeface="Calibri"/>
                <a:cs typeface="Calibri"/>
                <a:sym typeface="Calibri"/>
              </a:rPr>
              <a:t>pod_name</a:t>
            </a:r>
            <a:r>
              <a:rPr lang="en-US" dirty="0">
                <a:solidFill>
                  <a:srgbClr val="FF0000"/>
                </a:solidFill>
                <a:latin typeface="Calibri"/>
                <a:ea typeface="Calibri"/>
                <a:cs typeface="Calibri"/>
                <a:sym typeface="Calibri"/>
              </a:rPr>
              <a:t>-service --port 30006</a:t>
            </a:r>
            <a:endParaRPr dirty="0">
              <a:solidFill>
                <a:srgbClr val="FF0000"/>
              </a:solidFill>
              <a:latin typeface="Calibri"/>
              <a:ea typeface="Calibri"/>
              <a:cs typeface="Calibri"/>
              <a:sym typeface="Calibri"/>
            </a:endParaRPr>
          </a:p>
          <a:p>
            <a:pPr>
              <a:lnSpc>
                <a:spcPct val="157143"/>
              </a:lnSpc>
              <a:spcBef>
                <a:spcPts val="800"/>
              </a:spcBef>
            </a:pPr>
            <a:endParaRPr sz="1350" dirty="0">
              <a:solidFill>
                <a:srgbClr val="383838"/>
              </a:solidFill>
            </a:endParaRPr>
          </a:p>
          <a:p>
            <a:pPr>
              <a:lnSpc>
                <a:spcPct val="157143"/>
              </a:lnSpc>
            </a:pPr>
            <a:endParaRPr sz="1350" dirty="0">
              <a:solidFill>
                <a:srgbClr val="FF0000"/>
              </a:solidFill>
            </a:endParaRPr>
          </a:p>
          <a:p>
            <a:endParaRPr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26</a:t>
            </a:fld>
            <a:endParaRPr lang="en-US" sz="1600" dirty="0"/>
          </a:p>
        </p:txBody>
      </p:sp>
      <p:sp>
        <p:nvSpPr>
          <p:cNvPr id="11" name="Title 1">
            <a:extLst>
              <a:ext uri="{FF2B5EF4-FFF2-40B4-BE49-F238E27FC236}">
                <a16:creationId xmlns:a16="http://schemas.microsoft.com/office/drawing/2014/main" id="{12A60FC7-5FA6-CD46-9C62-3B61DDCBEAA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Kubectl</a:t>
            </a:r>
            <a:r>
              <a:rPr lang="en-US" b="1" dirty="0">
                <a:solidFill>
                  <a:srgbClr val="002060"/>
                </a:solidFill>
              </a:rPr>
              <a:t> Create Services – using CLI</a:t>
            </a:r>
          </a:p>
        </p:txBody>
      </p:sp>
    </p:spTree>
    <p:extLst>
      <p:ext uri="{BB962C8B-B14F-4D97-AF65-F5344CB8AC3E}">
        <p14:creationId xmlns:p14="http://schemas.microsoft.com/office/powerpoint/2010/main" val="26973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4" name="Google Shape;1714;p243"/>
          <p:cNvSpPr txBox="1"/>
          <p:nvPr/>
        </p:nvSpPr>
        <p:spPr>
          <a:xfrm>
            <a:off x="790574" y="1342868"/>
            <a:ext cx="11071226" cy="5007900"/>
          </a:xfrm>
          <a:prstGeom prst="rect">
            <a:avLst/>
          </a:prstGeom>
          <a:noFill/>
          <a:ln>
            <a:noFill/>
          </a:ln>
        </p:spPr>
        <p:txBody>
          <a:bodyPr spcFirstLastPara="1" wrap="square" lIns="91425" tIns="91425" rIns="91425" bIns="91425" anchor="t" anchorCtr="0">
            <a:noAutofit/>
          </a:bodyPr>
          <a:lstStyle/>
          <a:p>
            <a:r>
              <a:rPr lang="en-US" sz="2000" dirty="0">
                <a:solidFill>
                  <a:srgbClr val="383838"/>
                </a:solidFill>
                <a:latin typeface="Calibri"/>
                <a:ea typeface="Calibri"/>
                <a:cs typeface="Calibri"/>
                <a:sym typeface="Calibri"/>
              </a:rPr>
              <a:t>-- Create a deployment with the config file (Object management using </a:t>
            </a:r>
            <a:r>
              <a:rPr lang="en-US" sz="2000" b="1" dirty="0">
                <a:solidFill>
                  <a:srgbClr val="383838"/>
                </a:solidFill>
                <a:latin typeface="Calibri"/>
                <a:ea typeface="Calibri"/>
                <a:cs typeface="Calibri"/>
                <a:sym typeface="Calibri"/>
              </a:rPr>
              <a:t>Imperative configuration</a:t>
            </a:r>
            <a:r>
              <a:rPr lang="en-US" sz="2000" dirty="0">
                <a:solidFill>
                  <a:srgbClr val="383838"/>
                </a:solidFill>
                <a:latin typeface="Calibri"/>
                <a:ea typeface="Calibri"/>
                <a:cs typeface="Calibri"/>
                <a:sym typeface="Calibri"/>
              </a:rPr>
              <a:t> files)   </a:t>
            </a:r>
            <a:endParaRPr sz="2000" dirty="0">
              <a:solidFill>
                <a:srgbClr val="383838"/>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create -f </a:t>
            </a:r>
            <a:r>
              <a:rPr lang="en-US" dirty="0" err="1">
                <a:solidFill>
                  <a:srgbClr val="FF0000"/>
                </a:solidFill>
                <a:latin typeface="Calibri"/>
                <a:ea typeface="Calibri"/>
                <a:cs typeface="Calibri"/>
                <a:sym typeface="Calibri"/>
              </a:rPr>
              <a:t>red.yaml</a:t>
            </a:r>
            <a:endParaRPr dirty="0">
              <a:solidFill>
                <a:srgbClr val="FF0000"/>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a:t>
            </a:r>
            <a:r>
              <a:rPr lang="en-US" dirty="0" err="1">
                <a:solidFill>
                  <a:srgbClr val="FF0000"/>
                </a:solidFill>
                <a:latin typeface="Calibri"/>
                <a:ea typeface="Calibri"/>
                <a:cs typeface="Calibri"/>
                <a:sym typeface="Calibri"/>
              </a:rPr>
              <a:t>po</a:t>
            </a:r>
            <a:r>
              <a:rPr lang="en-US" dirty="0">
                <a:solidFill>
                  <a:srgbClr val="FF0000"/>
                </a:solidFill>
                <a:latin typeface="Calibri"/>
                <a:ea typeface="Calibri"/>
                <a:cs typeface="Calibri"/>
                <a:sym typeface="Calibri"/>
              </a:rPr>
              <a:t>, deploy, </a:t>
            </a:r>
            <a:r>
              <a:rPr lang="en-US" dirty="0" err="1">
                <a:solidFill>
                  <a:srgbClr val="FF0000"/>
                </a:solidFill>
                <a:latin typeface="Calibri"/>
                <a:ea typeface="Calibri"/>
                <a:cs typeface="Calibri"/>
                <a:sym typeface="Calibri"/>
              </a:rPr>
              <a:t>rs</a:t>
            </a:r>
            <a:endParaRPr dirty="0">
              <a:solidFill>
                <a:srgbClr val="FF0000"/>
              </a:solidFill>
              <a:latin typeface="Calibri"/>
              <a:ea typeface="Calibri"/>
              <a:cs typeface="Calibri"/>
              <a:sym typeface="Calibri"/>
            </a:endParaRPr>
          </a:p>
          <a:p>
            <a:pPr>
              <a:spcBef>
                <a:spcPts val="700"/>
              </a:spcBef>
            </a:pPr>
            <a:r>
              <a:rPr lang="en-US" sz="2200" dirty="0">
                <a:solidFill>
                  <a:srgbClr val="383838"/>
                </a:solidFill>
                <a:latin typeface="Calibri"/>
                <a:ea typeface="Calibri"/>
                <a:cs typeface="Calibri"/>
                <a:sym typeface="Calibri"/>
              </a:rPr>
              <a:t>-- </a:t>
            </a:r>
            <a:r>
              <a:rPr lang="en-US" sz="2000" dirty="0">
                <a:solidFill>
                  <a:srgbClr val="383838"/>
                </a:solidFill>
                <a:latin typeface="Calibri"/>
                <a:ea typeface="Calibri"/>
                <a:cs typeface="Calibri"/>
                <a:sym typeface="Calibri"/>
              </a:rPr>
              <a:t>Create Kubernetes Object using </a:t>
            </a:r>
            <a:r>
              <a:rPr lang="en-US" sz="2000" b="1" dirty="0">
                <a:solidFill>
                  <a:srgbClr val="383838"/>
                </a:solidFill>
                <a:latin typeface="Calibri"/>
                <a:ea typeface="Calibri"/>
                <a:cs typeface="Calibri"/>
                <a:sym typeface="Calibri"/>
              </a:rPr>
              <a:t>Declarative management</a:t>
            </a:r>
            <a:r>
              <a:rPr lang="en-US" sz="2000" dirty="0">
                <a:solidFill>
                  <a:srgbClr val="383838"/>
                </a:solidFill>
                <a:latin typeface="Calibri"/>
                <a:ea typeface="Calibri"/>
                <a:cs typeface="Calibri"/>
                <a:sym typeface="Calibri"/>
              </a:rPr>
              <a:t> of objects (</a:t>
            </a:r>
            <a:r>
              <a:rPr lang="en-US" sz="2000" dirty="0">
                <a:solidFill>
                  <a:schemeClr val="dk1"/>
                </a:solidFill>
                <a:highlight>
                  <a:srgbClr val="FFFFFF"/>
                </a:highlight>
                <a:latin typeface="Calibri"/>
                <a:ea typeface="Calibri"/>
                <a:cs typeface="Calibri"/>
                <a:sym typeface="Calibri"/>
              </a:rPr>
              <a:t>The </a:t>
            </a:r>
            <a:r>
              <a:rPr lang="en-US" sz="2000" b="1" dirty="0" err="1">
                <a:solidFill>
                  <a:srgbClr val="303030"/>
                </a:solidFill>
                <a:highlight>
                  <a:srgbClr val="F7F7F7"/>
                </a:highlight>
                <a:latin typeface="Calibri"/>
                <a:ea typeface="Calibri"/>
                <a:cs typeface="Calibri"/>
                <a:sym typeface="Calibri"/>
              </a:rPr>
              <a:t>kubectl</a:t>
            </a:r>
            <a:r>
              <a:rPr lang="en-US" sz="2000" b="1" dirty="0">
                <a:solidFill>
                  <a:srgbClr val="303030"/>
                </a:solidFill>
                <a:highlight>
                  <a:srgbClr val="F7F7F7"/>
                </a:highlight>
                <a:latin typeface="Calibri"/>
                <a:ea typeface="Calibri"/>
                <a:cs typeface="Calibri"/>
                <a:sym typeface="Calibri"/>
              </a:rPr>
              <a:t> apply</a:t>
            </a:r>
            <a:r>
              <a:rPr lang="en-US" sz="2000" dirty="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lang="en-US" sz="2000" b="1" dirty="0">
                <a:solidFill>
                  <a:srgbClr val="303030"/>
                </a:solidFill>
                <a:highlight>
                  <a:srgbClr val="F7F7F7"/>
                </a:highlight>
                <a:latin typeface="Calibri"/>
                <a:ea typeface="Calibri"/>
                <a:cs typeface="Calibri"/>
                <a:sym typeface="Calibri"/>
              </a:rPr>
              <a:t>last-applied-configuration</a:t>
            </a:r>
            <a:r>
              <a:rPr lang="en-US" sz="2000" dirty="0">
                <a:solidFill>
                  <a:schemeClr val="dk1"/>
                </a:solidFill>
                <a:highlight>
                  <a:srgbClr val="FFFFFF"/>
                </a:highlight>
                <a:latin typeface="Calibri"/>
                <a:ea typeface="Calibri"/>
                <a:cs typeface="Calibri"/>
                <a:sym typeface="Calibri"/>
              </a:rPr>
              <a:t> annotation stored in the live configuration</a:t>
            </a:r>
            <a:r>
              <a:rPr lang="en-US" sz="2000" dirty="0">
                <a:solidFill>
                  <a:srgbClr val="383838"/>
                </a:solidFill>
                <a:latin typeface="Calibri"/>
                <a:ea typeface="Calibri"/>
                <a:cs typeface="Calibri"/>
                <a:sym typeface="Calibri"/>
              </a:rPr>
              <a:t>)</a:t>
            </a:r>
            <a:endParaRPr sz="2000" dirty="0">
              <a:solidFill>
                <a:srgbClr val="383838"/>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apply -f &lt;</a:t>
            </a:r>
            <a:r>
              <a:rPr lang="en-US" dirty="0" err="1">
                <a:solidFill>
                  <a:srgbClr val="FF0000"/>
                </a:solidFill>
                <a:latin typeface="Calibri"/>
                <a:ea typeface="Calibri"/>
                <a:cs typeface="Calibri"/>
                <a:sym typeface="Calibri"/>
              </a:rPr>
              <a:t>file_name</a:t>
            </a:r>
            <a:r>
              <a:rPr lang="en-US" dirty="0">
                <a:solidFill>
                  <a:srgbClr val="FF0000"/>
                </a:solidFill>
                <a:latin typeface="Calibri"/>
                <a:ea typeface="Calibri"/>
                <a:cs typeface="Calibri"/>
                <a:sym typeface="Calibri"/>
              </a:rPr>
              <a:t>&gt;</a:t>
            </a:r>
            <a:endParaRPr dirty="0">
              <a:solidFill>
                <a:srgbClr val="FF0000"/>
              </a:solidFill>
              <a:latin typeface="Calibri"/>
              <a:ea typeface="Calibri"/>
              <a:cs typeface="Calibri"/>
              <a:sym typeface="Calibri"/>
            </a:endParaRPr>
          </a:p>
          <a:p>
            <a:pPr>
              <a:spcBef>
                <a:spcPts val="800"/>
              </a:spcBef>
              <a:buClr>
                <a:schemeClr val="dk1"/>
              </a:buClr>
              <a:buSzPts val="1100"/>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a:t>
            </a:r>
            <a:r>
              <a:rPr lang="en-US" dirty="0" err="1">
                <a:solidFill>
                  <a:srgbClr val="FF0000"/>
                </a:solidFill>
                <a:latin typeface="Calibri"/>
                <a:ea typeface="Calibri"/>
                <a:cs typeface="Calibri"/>
                <a:sym typeface="Calibri"/>
              </a:rPr>
              <a:t>po</a:t>
            </a:r>
            <a:r>
              <a:rPr lang="en-US" dirty="0">
                <a:solidFill>
                  <a:srgbClr val="FF0000"/>
                </a:solidFill>
                <a:latin typeface="Calibri"/>
                <a:ea typeface="Calibri"/>
                <a:cs typeface="Calibri"/>
                <a:sym typeface="Calibri"/>
              </a:rPr>
              <a:t>, deploy, </a:t>
            </a:r>
            <a:r>
              <a:rPr lang="en-US" dirty="0" err="1">
                <a:solidFill>
                  <a:srgbClr val="FF0000"/>
                </a:solidFill>
                <a:latin typeface="Calibri"/>
                <a:ea typeface="Calibri"/>
                <a:cs typeface="Calibri"/>
                <a:sym typeface="Calibri"/>
              </a:rPr>
              <a:t>rs</a:t>
            </a:r>
            <a:endParaRPr dirty="0">
              <a:solidFill>
                <a:srgbClr val="FF0000"/>
              </a:solidFill>
              <a:latin typeface="Calibri"/>
              <a:ea typeface="Calibri"/>
              <a:cs typeface="Calibri"/>
              <a:sym typeface="Calibri"/>
            </a:endParaRPr>
          </a:p>
          <a:p>
            <a:pPr>
              <a:spcBef>
                <a:spcPts val="700"/>
              </a:spcBef>
            </a:pPr>
            <a:r>
              <a:rPr lang="en-US" dirty="0">
                <a:solidFill>
                  <a:srgbClr val="FF0000"/>
                </a:solidFill>
                <a:latin typeface="Calibri"/>
                <a:ea typeface="Calibri"/>
                <a:cs typeface="Calibri"/>
                <a:sym typeface="Calibri"/>
              </a:rPr>
              <a:t>edit the file , and try the apply again</a:t>
            </a:r>
            <a:endParaRPr dirty="0">
              <a:solidFill>
                <a:srgbClr val="FF0000"/>
              </a:solidFill>
              <a:latin typeface="Calibri"/>
              <a:ea typeface="Calibri"/>
              <a:cs typeface="Calibri"/>
              <a:sym typeface="Calibri"/>
            </a:endParaRPr>
          </a:p>
          <a:p>
            <a:pPr>
              <a:spcBef>
                <a:spcPts val="800"/>
              </a:spcBef>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apply -f &lt;</a:t>
            </a:r>
            <a:r>
              <a:rPr lang="en-US" dirty="0" err="1">
                <a:solidFill>
                  <a:srgbClr val="FF0000"/>
                </a:solidFill>
                <a:latin typeface="Calibri"/>
                <a:ea typeface="Calibri"/>
                <a:cs typeface="Calibri"/>
                <a:sym typeface="Calibri"/>
              </a:rPr>
              <a:t>file_name</a:t>
            </a:r>
            <a:r>
              <a:rPr lang="en-US" dirty="0">
                <a:solidFill>
                  <a:srgbClr val="FF0000"/>
                </a:solidFill>
                <a:latin typeface="Calibri"/>
                <a:ea typeface="Calibri"/>
                <a:cs typeface="Calibri"/>
                <a:sym typeface="Calibri"/>
              </a:rPr>
              <a:t>&gt;</a:t>
            </a:r>
            <a:endParaRPr dirty="0">
              <a:solidFill>
                <a:srgbClr val="FF0000"/>
              </a:solidFill>
              <a:latin typeface="Calibri"/>
              <a:ea typeface="Calibri"/>
              <a:cs typeface="Calibri"/>
              <a:sym typeface="Calibri"/>
            </a:endParaRPr>
          </a:p>
          <a:p>
            <a:pPr>
              <a:spcBef>
                <a:spcPts val="800"/>
              </a:spcBef>
              <a:buClr>
                <a:schemeClr val="dk1"/>
              </a:buClr>
              <a:buSzPts val="1100"/>
            </a:pPr>
            <a:r>
              <a:rPr lang="en-US" dirty="0">
                <a:solidFill>
                  <a:srgbClr val="FF0000"/>
                </a:solidFill>
                <a:latin typeface="Calibri"/>
                <a:ea typeface="Calibri"/>
                <a:cs typeface="Calibri"/>
                <a:sym typeface="Calibri"/>
              </a:rPr>
              <a:t>$ </a:t>
            </a:r>
            <a:r>
              <a:rPr lang="en-US" dirty="0" err="1">
                <a:solidFill>
                  <a:srgbClr val="FF0000"/>
                </a:solidFill>
                <a:latin typeface="Calibri"/>
                <a:ea typeface="Calibri"/>
                <a:cs typeface="Calibri"/>
                <a:sym typeface="Calibri"/>
              </a:rPr>
              <a:t>kubectl</a:t>
            </a:r>
            <a:r>
              <a:rPr lang="en-US" dirty="0">
                <a:solidFill>
                  <a:srgbClr val="FF0000"/>
                </a:solidFill>
                <a:latin typeface="Calibri"/>
                <a:ea typeface="Calibri"/>
                <a:cs typeface="Calibri"/>
                <a:sym typeface="Calibri"/>
              </a:rPr>
              <a:t> get </a:t>
            </a:r>
            <a:r>
              <a:rPr lang="en-US" dirty="0" err="1">
                <a:solidFill>
                  <a:srgbClr val="FF0000"/>
                </a:solidFill>
                <a:latin typeface="Calibri"/>
                <a:ea typeface="Calibri"/>
                <a:cs typeface="Calibri"/>
                <a:sym typeface="Calibri"/>
              </a:rPr>
              <a:t>po</a:t>
            </a:r>
            <a:r>
              <a:rPr lang="en-US" dirty="0">
                <a:solidFill>
                  <a:srgbClr val="FF0000"/>
                </a:solidFill>
                <a:latin typeface="Calibri"/>
                <a:ea typeface="Calibri"/>
                <a:cs typeface="Calibri"/>
                <a:sym typeface="Calibri"/>
              </a:rPr>
              <a:t>, deploy, </a:t>
            </a:r>
            <a:r>
              <a:rPr lang="en-US" dirty="0" err="1">
                <a:solidFill>
                  <a:srgbClr val="FF0000"/>
                </a:solidFill>
                <a:latin typeface="Calibri"/>
                <a:ea typeface="Calibri"/>
                <a:cs typeface="Calibri"/>
                <a:sym typeface="Calibri"/>
              </a:rPr>
              <a:t>rs</a:t>
            </a:r>
            <a:endParaRPr dirty="0">
              <a:solidFill>
                <a:srgbClr val="FF0000"/>
              </a:solidFill>
              <a:latin typeface="Calibri"/>
              <a:ea typeface="Calibri"/>
              <a:cs typeface="Calibri"/>
              <a:sym typeface="Calibri"/>
            </a:endParaRPr>
          </a:p>
          <a:p>
            <a:endParaRPr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27</a:t>
            </a:fld>
            <a:endParaRPr lang="en-US" sz="1600" dirty="0"/>
          </a:p>
        </p:txBody>
      </p:sp>
      <p:sp>
        <p:nvSpPr>
          <p:cNvPr id="10" name="Title 1">
            <a:extLst>
              <a:ext uri="{FF2B5EF4-FFF2-40B4-BE49-F238E27FC236}">
                <a16:creationId xmlns:a16="http://schemas.microsoft.com/office/drawing/2014/main" id="{15034410-BA3D-1647-B2B8-760E6ACCBC6A}"/>
              </a:ext>
            </a:extLst>
          </p:cNvPr>
          <p:cNvSpPr txBox="1">
            <a:spLocks/>
          </p:cNvSpPr>
          <p:nvPr/>
        </p:nvSpPr>
        <p:spPr>
          <a:xfrm>
            <a:off x="860326" y="149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Kubectl</a:t>
            </a:r>
            <a:r>
              <a:rPr lang="en-US" b="1" dirty="0">
                <a:solidFill>
                  <a:srgbClr val="002060"/>
                </a:solidFill>
              </a:rPr>
              <a:t> Create Services – using Config</a:t>
            </a:r>
          </a:p>
        </p:txBody>
      </p:sp>
    </p:spTree>
    <p:extLst>
      <p:ext uri="{BB962C8B-B14F-4D97-AF65-F5344CB8AC3E}">
        <p14:creationId xmlns:p14="http://schemas.microsoft.com/office/powerpoint/2010/main" val="2513744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0" name="Google Shape;1720;p244"/>
          <p:cNvSpPr txBox="1"/>
          <p:nvPr/>
        </p:nvSpPr>
        <p:spPr>
          <a:xfrm>
            <a:off x="790574" y="1512944"/>
            <a:ext cx="10715626" cy="4525800"/>
          </a:xfrm>
          <a:prstGeom prst="rect">
            <a:avLst/>
          </a:prstGeom>
          <a:noFill/>
          <a:ln>
            <a:noFill/>
          </a:ln>
        </p:spPr>
        <p:txBody>
          <a:bodyPr spcFirstLastPara="1" wrap="square" lIns="91425" tIns="45700" rIns="91425" bIns="45700" anchor="t" anchorCtr="0">
            <a:noAutofit/>
          </a:bodyPr>
          <a:lstStyle/>
          <a:p>
            <a:pPr marL="457200" indent="-368300">
              <a:buClr>
                <a:schemeClr val="dk1"/>
              </a:buClr>
              <a:buSzPts val="2200"/>
              <a:buFont typeface="Calibri"/>
              <a:buChar char="-"/>
            </a:pPr>
            <a:endParaRPr lang="en-US"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For all the concepts discussed until now</a:t>
            </a:r>
            <a:endParaRPr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Create pods, Services, Deployments</a:t>
            </a:r>
            <a:endParaRPr sz="2200" dirty="0">
              <a:solidFill>
                <a:schemeClr val="dk1"/>
              </a:solidFill>
              <a:latin typeface="Calibri"/>
              <a:ea typeface="Calibri"/>
              <a:cs typeface="Calibri"/>
              <a:sym typeface="Calibri"/>
            </a:endParaRPr>
          </a:p>
          <a:p>
            <a:pPr marL="457200" indent="-368300">
              <a:buClr>
                <a:schemeClr val="dk1"/>
              </a:buClr>
              <a:buSzPts val="2200"/>
              <a:buFont typeface="Calibri"/>
              <a:buChar char="-"/>
            </a:pPr>
            <a:r>
              <a:rPr lang="en-US" sz="2200" dirty="0">
                <a:solidFill>
                  <a:schemeClr val="dk1"/>
                </a:solidFill>
                <a:latin typeface="Calibri"/>
                <a:ea typeface="Calibri"/>
                <a:cs typeface="Calibri"/>
                <a:sym typeface="Calibri"/>
              </a:rPr>
              <a:t>Various ways to use the create command</a:t>
            </a:r>
            <a:endParaRPr sz="2200" dirty="0">
              <a:solidFill>
                <a:schemeClr val="dk1"/>
              </a:solidFill>
              <a:latin typeface="Calibri"/>
              <a:ea typeface="Calibri"/>
              <a:cs typeface="Calibri"/>
              <a:sym typeface="Calibri"/>
            </a:endParaRPr>
          </a:p>
          <a:p>
            <a:endParaRPr sz="2200" dirty="0">
              <a:solidFill>
                <a:schemeClr val="dk1"/>
              </a:solidFill>
              <a:latin typeface="Calibri"/>
              <a:ea typeface="Calibri"/>
              <a:cs typeface="Calibri"/>
              <a:sym typeface="Calibri"/>
            </a:endParaRPr>
          </a:p>
          <a:p>
            <a:r>
              <a:rPr lang="en-US" sz="2200" dirty="0">
                <a:solidFill>
                  <a:schemeClr val="dk1"/>
                </a:solidFill>
                <a:latin typeface="Calibri"/>
                <a:ea typeface="Calibri"/>
                <a:cs typeface="Calibri"/>
                <a:sym typeface="Calibri"/>
              </a:rPr>
              <a:t>We already have the git repo cloned in our machines.</a:t>
            </a:r>
          </a:p>
          <a:p>
            <a:endParaRPr lang="en-US" sz="2200" dirty="0">
              <a:solidFill>
                <a:schemeClr val="dk1"/>
              </a:solidFill>
              <a:latin typeface="Calibri"/>
              <a:ea typeface="Calibri"/>
              <a:cs typeface="Calibri"/>
              <a:sym typeface="Calibri"/>
            </a:endParaRPr>
          </a:p>
          <a:p>
            <a:r>
              <a:rPr lang="en-US" sz="2200" i="1" dirty="0">
                <a:solidFill>
                  <a:schemeClr val="dk1"/>
                </a:solidFill>
                <a:latin typeface="Calibri"/>
                <a:ea typeface="Calibri"/>
                <a:cs typeface="Calibri"/>
                <a:sym typeface="Calibri"/>
              </a:rPr>
              <a:t>$$ cd to the ex2</a:t>
            </a:r>
          </a:p>
          <a:p>
            <a:endParaRPr lang="en-US" sz="2200" dirty="0">
              <a:solidFill>
                <a:schemeClr val="dk1"/>
              </a:solidFill>
              <a:latin typeface="Calibri"/>
              <a:ea typeface="Calibri"/>
              <a:cs typeface="Calibri"/>
              <a:sym typeface="Calibri"/>
            </a:endParaRPr>
          </a:p>
          <a:p>
            <a:r>
              <a:rPr lang="en-US" sz="2200" dirty="0">
                <a:solidFill>
                  <a:schemeClr val="dk1"/>
                </a:solidFill>
                <a:latin typeface="Calibri"/>
                <a:ea typeface="Calibri"/>
                <a:cs typeface="Calibri"/>
                <a:sym typeface="Calibri"/>
                <a:hlinkClick r:id="rId3"/>
              </a:rPr>
              <a:t>https://github.com/shekhar2010us/kubernetes_teach_git/blob/master/ex2/pod_deploy_service.md</a:t>
            </a:r>
            <a:endParaRPr lang="en-US" sz="2200" dirty="0">
              <a:solidFill>
                <a:schemeClr val="dk1"/>
              </a:solidFill>
              <a:latin typeface="Calibri"/>
              <a:ea typeface="Calibri"/>
              <a:cs typeface="Calibri"/>
              <a:sym typeface="Calibri"/>
            </a:endParaRPr>
          </a:p>
          <a:p>
            <a:endParaRPr sz="2200"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28</a:t>
            </a:fld>
            <a:endParaRPr lang="en-US" sz="1600" dirty="0"/>
          </a:p>
        </p:txBody>
      </p:sp>
      <p:sp>
        <p:nvSpPr>
          <p:cNvPr id="11" name="Title 1">
            <a:extLst>
              <a:ext uri="{FF2B5EF4-FFF2-40B4-BE49-F238E27FC236}">
                <a16:creationId xmlns:a16="http://schemas.microsoft.com/office/drawing/2014/main" id="{AACC8AA0-486F-F348-90BA-5224ACF23976}"/>
              </a:ext>
            </a:extLst>
          </p:cNvPr>
          <p:cNvSpPr txBox="1">
            <a:spLocks/>
          </p:cNvSpPr>
          <p:nvPr/>
        </p:nvSpPr>
        <p:spPr>
          <a:xfrm>
            <a:off x="751115" y="276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(Pods, Deploy, Services)</a:t>
            </a:r>
          </a:p>
        </p:txBody>
      </p:sp>
    </p:spTree>
    <p:extLst>
      <p:ext uri="{BB962C8B-B14F-4D97-AF65-F5344CB8AC3E}">
        <p14:creationId xmlns:p14="http://schemas.microsoft.com/office/powerpoint/2010/main" val="216125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245"/>
          <p:cNvSpPr txBox="1">
            <a:spLocks noGrp="1"/>
          </p:cNvSpPr>
          <p:nvPr>
            <p:ph type="body" idx="1"/>
          </p:nvPr>
        </p:nvSpPr>
        <p:spPr>
          <a:xfrm>
            <a:off x="790574" y="1564629"/>
            <a:ext cx="9725026" cy="4505971"/>
          </a:xfrm>
          <a:prstGeom prst="rect">
            <a:avLst/>
          </a:prstGeom>
          <a:noFill/>
          <a:ln>
            <a:noFill/>
          </a:ln>
        </p:spPr>
        <p:txBody>
          <a:bodyPr spcFirstLastPara="1" vert="horz" wrap="square" lIns="91425" tIns="45700" rIns="91425" bIns="45700" rtlCol="0" anchor="t" anchorCtr="0">
            <a:noAutofit/>
          </a:bodyPr>
          <a:lstStyle/>
          <a:p>
            <a:pPr marL="0" indent="0">
              <a:spcBef>
                <a:spcPts val="600"/>
              </a:spcBef>
              <a:buClr>
                <a:srgbClr val="000000"/>
              </a:buClr>
              <a:buSzPts val="1620"/>
              <a:buNone/>
            </a:pPr>
            <a:r>
              <a:rPr lang="en-US" sz="2000" dirty="0">
                <a:solidFill>
                  <a:schemeClr val="dk1"/>
                </a:solidFill>
                <a:latin typeface="Calibri"/>
                <a:ea typeface="Calibri"/>
                <a:cs typeface="Calibri"/>
                <a:sym typeface="Calibri"/>
              </a:rPr>
              <a:t>Popular commands</a:t>
            </a:r>
            <a:endParaRPr sz="2000" b="1" dirty="0">
              <a:solidFill>
                <a:schemeClr val="dk1"/>
              </a:solidFill>
              <a:latin typeface="Calibri"/>
              <a:ea typeface="Calibri"/>
              <a:cs typeface="Calibri"/>
              <a:sym typeface="Calibri"/>
            </a:endParaRPr>
          </a:p>
          <a:p>
            <a:pPr marL="914400" lvl="1" indent="-457200">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get</a:t>
            </a:r>
            <a:r>
              <a:rPr lang="en-US" sz="2000" dirty="0">
                <a:solidFill>
                  <a:schemeClr val="dk1"/>
                </a:solidFill>
                <a:latin typeface="Calibri"/>
                <a:ea typeface="Calibri"/>
                <a:cs typeface="Calibri"/>
                <a:sym typeface="Calibri"/>
              </a:rPr>
              <a:t> - list resources about a target.</a:t>
            </a:r>
            <a:endParaRPr sz="2000" b="1" dirty="0">
              <a:solidFill>
                <a:schemeClr val="dk1"/>
              </a:solidFill>
              <a:latin typeface="Calibri"/>
              <a:ea typeface="Calibri"/>
              <a:cs typeface="Calibri"/>
              <a:sym typeface="Calibri"/>
            </a:endParaRPr>
          </a:p>
          <a:p>
            <a:pPr marL="1371600" lvl="2" indent="-457200">
              <a:spcBef>
                <a:spcPts val="240"/>
              </a:spcBef>
              <a:buClr>
                <a:srgbClr val="000000"/>
              </a:buClr>
              <a:buSzPts val="1080"/>
              <a:buFont typeface="Noto Sans Symbols"/>
              <a:buChar char="▪"/>
            </a:pPr>
            <a:r>
              <a:rPr lang="en-US" dirty="0">
                <a:solidFill>
                  <a:schemeClr val="dk1"/>
                </a:solidFill>
                <a:latin typeface="Calibri"/>
                <a:ea typeface="Calibri"/>
                <a:cs typeface="Calibri"/>
                <a:sym typeface="Calibri"/>
              </a:rPr>
              <a:t>kubectl get services, kubectl get pods</a:t>
            </a:r>
            <a:endParaRPr dirty="0">
              <a:solidFill>
                <a:schemeClr val="dk1"/>
              </a:solidFill>
              <a:latin typeface="Calibri"/>
              <a:ea typeface="Calibri"/>
              <a:cs typeface="Calibri"/>
              <a:sym typeface="Calibri"/>
            </a:endParaRPr>
          </a:p>
          <a:p>
            <a:pPr marL="914400" lvl="1" indent="-457200">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describe</a:t>
            </a:r>
            <a:r>
              <a:rPr lang="en-US" sz="2000" dirty="0">
                <a:solidFill>
                  <a:schemeClr val="dk1"/>
                </a:solidFill>
                <a:latin typeface="Calibri"/>
                <a:ea typeface="Calibri"/>
                <a:cs typeface="Calibri"/>
                <a:sym typeface="Calibri"/>
              </a:rPr>
              <a:t> - show basic information about a resource</a:t>
            </a:r>
            <a:endParaRPr sz="2000" b="1" dirty="0">
              <a:solidFill>
                <a:schemeClr val="dk1"/>
              </a:solidFill>
              <a:latin typeface="Calibri"/>
              <a:ea typeface="Calibri"/>
              <a:cs typeface="Calibri"/>
              <a:sym typeface="Calibri"/>
            </a:endParaRPr>
          </a:p>
          <a:p>
            <a:pPr marL="1371600" lvl="2" indent="-457200">
              <a:spcBef>
                <a:spcPts val="240"/>
              </a:spcBef>
              <a:buClr>
                <a:srgbClr val="000000"/>
              </a:buClr>
              <a:buSzPts val="1080"/>
              <a:buFont typeface="Noto Sans Symbols"/>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describe pods my-pod</a:t>
            </a:r>
            <a:endParaRPr dirty="0">
              <a:solidFill>
                <a:schemeClr val="dk1"/>
              </a:solidFill>
              <a:latin typeface="Calibri"/>
              <a:ea typeface="Calibri"/>
              <a:cs typeface="Calibri"/>
              <a:sym typeface="Calibri"/>
            </a:endParaRPr>
          </a:p>
          <a:p>
            <a:pPr marL="914400" lvl="1" indent="-457200">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logs</a:t>
            </a:r>
            <a:r>
              <a:rPr lang="en-US" sz="2000" dirty="0">
                <a:solidFill>
                  <a:schemeClr val="dk1"/>
                </a:solidFill>
                <a:latin typeface="Calibri"/>
                <a:ea typeface="Calibri"/>
                <a:cs typeface="Calibri"/>
                <a:sym typeface="Calibri"/>
              </a:rPr>
              <a:t> - print the logs from a container in a pod. Extremely useful</a:t>
            </a:r>
            <a:endParaRPr sz="2000" b="1" dirty="0">
              <a:solidFill>
                <a:schemeClr val="dk1"/>
              </a:solidFill>
              <a:latin typeface="Calibri"/>
              <a:ea typeface="Calibri"/>
              <a:cs typeface="Calibri"/>
              <a:sym typeface="Calibri"/>
            </a:endParaRPr>
          </a:p>
          <a:p>
            <a:pPr marL="1371600" lvl="2" indent="-457200">
              <a:spcBef>
                <a:spcPts val="240"/>
              </a:spcBef>
              <a:buClr>
                <a:srgbClr val="000000"/>
              </a:buClr>
              <a:buSzPts val="1080"/>
              <a:buFont typeface="Noto Sans Symbols"/>
              <a:buChar char="▪"/>
            </a:pPr>
            <a:r>
              <a:rPr lang="en-US" dirty="0" err="1">
                <a:solidFill>
                  <a:schemeClr val="dk1"/>
                </a:solidFill>
                <a:latin typeface="Calibri"/>
                <a:ea typeface="Calibri"/>
                <a:cs typeface="Calibri"/>
                <a:sym typeface="Calibri"/>
              </a:rPr>
              <a:t>Kubectl</a:t>
            </a:r>
            <a:r>
              <a:rPr lang="en-US" dirty="0">
                <a:solidFill>
                  <a:schemeClr val="dk1"/>
                </a:solidFill>
                <a:latin typeface="Calibri"/>
                <a:ea typeface="Calibri"/>
                <a:cs typeface="Calibri"/>
                <a:sym typeface="Calibri"/>
              </a:rPr>
              <a:t> logs my-pod</a:t>
            </a:r>
            <a:endParaRPr dirty="0">
              <a:solidFill>
                <a:schemeClr val="dk1"/>
              </a:solidFill>
              <a:latin typeface="Calibri"/>
              <a:ea typeface="Calibri"/>
              <a:cs typeface="Calibri"/>
              <a:sym typeface="Calibri"/>
            </a:endParaRPr>
          </a:p>
          <a:p>
            <a:pPr marL="457200" indent="-457200">
              <a:spcBef>
                <a:spcPts val="400"/>
              </a:spcBef>
              <a:buClr>
                <a:srgbClr val="000000"/>
              </a:buClr>
              <a:buSzPts val="1800"/>
              <a:buFont typeface="Noto Sans Symbols"/>
              <a:buChar char="▪"/>
            </a:pPr>
            <a:r>
              <a:rPr lang="en-US" sz="2000" dirty="0">
                <a:solidFill>
                  <a:schemeClr val="dk1"/>
                </a:solidFill>
                <a:latin typeface="Calibri"/>
                <a:ea typeface="Calibri"/>
                <a:cs typeface="Calibri"/>
                <a:sym typeface="Calibri"/>
              </a:rPr>
              <a:t>Also useful:</a:t>
            </a:r>
            <a:endParaRPr sz="2000" dirty="0">
              <a:solidFill>
                <a:schemeClr val="dk1"/>
              </a:solidFill>
              <a:latin typeface="Calibri"/>
              <a:ea typeface="Calibri"/>
              <a:cs typeface="Calibri"/>
              <a:sym typeface="Calibri"/>
            </a:endParaRPr>
          </a:p>
          <a:p>
            <a:pPr marL="914400" lvl="1" indent="-457200">
              <a:spcBef>
                <a:spcPts val="320"/>
              </a:spcBef>
              <a:buClr>
                <a:srgbClr val="000000"/>
              </a:buClr>
              <a:buSzPts val="1440"/>
              <a:buFont typeface="Noto Sans Symbols"/>
              <a:buChar char="▪"/>
            </a:pPr>
            <a:r>
              <a:rPr lang="en-US" sz="2000" b="1" dirty="0" err="1">
                <a:solidFill>
                  <a:schemeClr val="dk1"/>
                </a:solidFill>
                <a:latin typeface="Calibri"/>
                <a:ea typeface="Calibri"/>
                <a:cs typeface="Calibri"/>
                <a:sym typeface="Calibri"/>
              </a:rPr>
              <a:t>kubectl</a:t>
            </a:r>
            <a:r>
              <a:rPr lang="en-US" sz="2000" b="1" dirty="0">
                <a:solidFill>
                  <a:schemeClr val="dk1"/>
                </a:solidFill>
                <a:latin typeface="Calibri"/>
                <a:ea typeface="Calibri"/>
                <a:cs typeface="Calibri"/>
                <a:sym typeface="Calibri"/>
              </a:rPr>
              <a:t> exec</a:t>
            </a:r>
            <a:r>
              <a:rPr lang="en-US" sz="2000" dirty="0">
                <a:solidFill>
                  <a:schemeClr val="dk1"/>
                </a:solidFill>
                <a:latin typeface="Calibri"/>
                <a:ea typeface="Calibri"/>
                <a:cs typeface="Calibri"/>
                <a:sym typeface="Calibri"/>
              </a:rPr>
              <a:t> - execute a command on a container in a pod</a:t>
            </a:r>
            <a:endParaRPr sz="2000" b="1" dirty="0">
              <a:solidFill>
                <a:schemeClr val="dk1"/>
              </a:solidFill>
              <a:latin typeface="Calibri"/>
              <a:ea typeface="Calibri"/>
              <a:cs typeface="Calibri"/>
              <a:sym typeface="Calibri"/>
            </a:endParaRPr>
          </a:p>
          <a:p>
            <a:pPr marL="914400" lvl="1" indent="-457200">
              <a:spcBef>
                <a:spcPts val="320"/>
              </a:spcBef>
              <a:buClr>
                <a:srgbClr val="000000"/>
              </a:buClr>
              <a:buSzPts val="1440"/>
              <a:buFont typeface="Noto Sans Symbols"/>
              <a:buChar char="▪"/>
            </a:pPr>
            <a:r>
              <a:rPr lang="en-US" sz="2000" b="1" dirty="0">
                <a:solidFill>
                  <a:schemeClr val="dk1"/>
                </a:solidFill>
                <a:latin typeface="Calibri"/>
                <a:ea typeface="Calibri"/>
                <a:cs typeface="Calibri"/>
                <a:sym typeface="Calibri"/>
              </a:rPr>
              <a:t>Kubectl top </a:t>
            </a:r>
            <a:r>
              <a:rPr lang="en-US" sz="2000" dirty="0">
                <a:solidFill>
                  <a:schemeClr val="dk1"/>
                </a:solidFill>
                <a:latin typeface="Calibri"/>
                <a:ea typeface="Calibri"/>
                <a:cs typeface="Calibri"/>
                <a:sym typeface="Calibri"/>
              </a:rPr>
              <a:t>– Show metrics for a node (needs </a:t>
            </a:r>
            <a:r>
              <a:rPr lang="en-US" sz="2000" dirty="0" err="1">
                <a:solidFill>
                  <a:schemeClr val="dk1"/>
                </a:solidFill>
                <a:latin typeface="Calibri"/>
                <a:ea typeface="Calibri"/>
                <a:cs typeface="Calibri"/>
                <a:sym typeface="Calibri"/>
              </a:rPr>
              <a:t>Heapster</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29</a:t>
            </a:fld>
            <a:endParaRPr lang="en-US" sz="1600" dirty="0"/>
          </a:p>
        </p:txBody>
      </p:sp>
      <p:sp>
        <p:nvSpPr>
          <p:cNvPr id="11" name="Title 1">
            <a:extLst>
              <a:ext uri="{FF2B5EF4-FFF2-40B4-BE49-F238E27FC236}">
                <a16:creationId xmlns:a16="http://schemas.microsoft.com/office/drawing/2014/main" id="{608EEC50-2B78-E740-AA37-9DA690E039E9}"/>
              </a:ext>
            </a:extLst>
          </p:cNvPr>
          <p:cNvSpPr txBox="1">
            <a:spLocks/>
          </p:cNvSpPr>
          <p:nvPr/>
        </p:nvSpPr>
        <p:spPr>
          <a:xfrm>
            <a:off x="622300" y="158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Popular commands</a:t>
            </a:r>
          </a:p>
        </p:txBody>
      </p:sp>
    </p:spTree>
    <p:extLst>
      <p:ext uri="{BB962C8B-B14F-4D97-AF65-F5344CB8AC3E}">
        <p14:creationId xmlns:p14="http://schemas.microsoft.com/office/powerpoint/2010/main" val="84230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226"/>
          <p:cNvSpPr txBox="1">
            <a:spLocks noGrp="1"/>
          </p:cNvSpPr>
          <p:nvPr>
            <p:ph type="body" idx="1"/>
          </p:nvPr>
        </p:nvSpPr>
        <p:spPr>
          <a:xfrm>
            <a:off x="6643722" y="4107854"/>
            <a:ext cx="4024200" cy="1892700"/>
          </a:xfrm>
          <a:prstGeom prst="rect">
            <a:avLst/>
          </a:prstGeom>
          <a:noFill/>
          <a:ln>
            <a:noFill/>
          </a:ln>
        </p:spPr>
        <p:txBody>
          <a:bodyPr spcFirstLastPara="1" vert="horz" wrap="square" lIns="91425" tIns="91425" rIns="91425" bIns="91425" rtlCol="0" anchor="t" anchorCtr="0">
            <a:noAutofit/>
          </a:bodyPr>
          <a:lstStyle/>
          <a:p>
            <a:pPr marL="342900" indent="-139700">
              <a:lnSpc>
                <a:spcPct val="100000"/>
              </a:lnSpc>
              <a:spcBef>
                <a:spcPts val="0"/>
              </a:spcBef>
              <a:buClr>
                <a:schemeClr val="dk1"/>
              </a:buClr>
              <a:buSzPts val="1800"/>
              <a:buFont typeface="Calibri"/>
              <a:buChar char="•"/>
            </a:pPr>
            <a:r>
              <a:rPr lang="en-US" sz="1800">
                <a:solidFill>
                  <a:schemeClr val="dk1"/>
                </a:solidFill>
                <a:latin typeface="Calibri"/>
                <a:ea typeface="Calibri"/>
                <a:cs typeface="Calibri"/>
                <a:sym typeface="Calibri"/>
              </a:rPr>
              <a:t>Containers in a pod share </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IP address and port space</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Filesystem</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Storage (Volumnes)</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Labels</a:t>
            </a:r>
            <a:endParaRPr/>
          </a:p>
          <a:p>
            <a:pPr marL="742950" lvl="1" indent="-107950">
              <a:lnSpc>
                <a:spcPct val="100000"/>
              </a:lnSpc>
              <a:spcBef>
                <a:spcPts val="560"/>
              </a:spcBef>
              <a:buClr>
                <a:schemeClr val="dk1"/>
              </a:buClr>
              <a:buSzPts val="1400"/>
              <a:buFont typeface="Calibri"/>
              <a:buChar char="–"/>
            </a:pPr>
            <a:r>
              <a:rPr lang="en-US" sz="1400">
                <a:solidFill>
                  <a:schemeClr val="dk1"/>
                </a:solidFill>
                <a:latin typeface="Calibri"/>
                <a:ea typeface="Calibri"/>
                <a:cs typeface="Calibri"/>
                <a:sym typeface="Calibri"/>
              </a:rPr>
              <a:t>Secrets</a:t>
            </a:r>
            <a:endParaRPr/>
          </a:p>
          <a:p>
            <a:pPr marL="742950" lvl="1" indent="-19050">
              <a:lnSpc>
                <a:spcPct val="100000"/>
              </a:lnSpc>
              <a:spcBef>
                <a:spcPts val="560"/>
              </a:spcBef>
              <a:buClr>
                <a:schemeClr val="dk1"/>
              </a:buClr>
              <a:buSzPts val="1400"/>
              <a:buNone/>
            </a:pPr>
            <a:endParaRPr sz="1400">
              <a:solidFill>
                <a:schemeClr val="dk1"/>
              </a:solidFill>
              <a:latin typeface="Calibri"/>
              <a:ea typeface="Calibri"/>
              <a:cs typeface="Calibri"/>
              <a:sym typeface="Calibri"/>
            </a:endParaRPr>
          </a:p>
        </p:txBody>
      </p:sp>
      <p:pic>
        <p:nvPicPr>
          <p:cNvPr id="1588" name="Google Shape;1588;p226"/>
          <p:cNvPicPr preferRelativeResize="0"/>
          <p:nvPr/>
        </p:nvPicPr>
        <p:blipFill rotWithShape="1">
          <a:blip r:embed="rId3">
            <a:alphaModFix/>
          </a:blip>
          <a:srcRect/>
          <a:stretch/>
        </p:blipFill>
        <p:spPr>
          <a:xfrm>
            <a:off x="2132858" y="4073898"/>
            <a:ext cx="4539109" cy="1752600"/>
          </a:xfrm>
          <a:prstGeom prst="rect">
            <a:avLst/>
          </a:prstGeom>
          <a:noFill/>
          <a:ln>
            <a:noFill/>
          </a:ln>
        </p:spPr>
      </p:pic>
      <p:sp>
        <p:nvSpPr>
          <p:cNvPr id="1590" name="Google Shape;1590;p226"/>
          <p:cNvSpPr txBox="1"/>
          <p:nvPr/>
        </p:nvSpPr>
        <p:spPr>
          <a:xfrm>
            <a:off x="790574" y="1556684"/>
            <a:ext cx="10715626" cy="2361600"/>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1800"/>
              <a:buFont typeface="Calibri"/>
              <a:buChar char="•"/>
            </a:pPr>
            <a:r>
              <a:rPr lang="en-US" dirty="0">
                <a:solidFill>
                  <a:schemeClr val="dk1"/>
                </a:solidFill>
                <a:latin typeface="Calibri"/>
                <a:ea typeface="Calibri"/>
                <a:cs typeface="Calibri"/>
                <a:sym typeface="Calibri"/>
              </a:rPr>
              <a:t>The smallest unit that can be scheduled to be deployed through K8s is called a </a:t>
            </a:r>
            <a:r>
              <a:rPr lang="en-US" i="1" dirty="0">
                <a:solidFill>
                  <a:schemeClr val="dk1"/>
                </a:solidFill>
                <a:latin typeface="Calibri"/>
                <a:ea typeface="Calibri"/>
                <a:cs typeface="Calibri"/>
                <a:sym typeface="Calibri"/>
              </a:rPr>
              <a:t>pod</a:t>
            </a:r>
            <a:r>
              <a:rPr lang="en-US" dirty="0">
                <a:solidFill>
                  <a:schemeClr val="dk1"/>
                </a:solidFill>
                <a:latin typeface="Calibri"/>
                <a:ea typeface="Calibri"/>
                <a:cs typeface="Calibri"/>
                <a:sym typeface="Calibri"/>
              </a:rPr>
              <a:t>.</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Homogeneous group of containers.</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This group of containers would share storage, Linux namespaces, </a:t>
            </a:r>
            <a:r>
              <a:rPr lang="en-US" dirty="0" err="1">
                <a:solidFill>
                  <a:schemeClr val="dk1"/>
                </a:solidFill>
                <a:latin typeface="Calibri"/>
                <a:ea typeface="Calibri"/>
                <a:cs typeface="Calibri"/>
                <a:sym typeface="Calibri"/>
              </a:rPr>
              <a:t>cgroups</a:t>
            </a:r>
            <a:r>
              <a:rPr lang="en-US" dirty="0">
                <a:solidFill>
                  <a:schemeClr val="dk1"/>
                </a:solidFill>
                <a:latin typeface="Calibri"/>
                <a:ea typeface="Calibri"/>
                <a:cs typeface="Calibri"/>
                <a:sym typeface="Calibri"/>
              </a:rPr>
              <a:t>, IP addresses. These are co-located, hence share resources and are always scheduled together.</a:t>
            </a:r>
            <a:endParaRPr dirty="0"/>
          </a:p>
          <a:p>
            <a:pPr marL="342900" indent="-139700">
              <a:spcBef>
                <a:spcPts val="640"/>
              </a:spcBef>
              <a:buClr>
                <a:schemeClr val="dk1"/>
              </a:buClr>
              <a:buSzPts val="1800"/>
              <a:buFont typeface="Calibri"/>
              <a:buChar char="•"/>
            </a:pPr>
            <a:r>
              <a:rPr lang="en-US" dirty="0">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dirty="0">
              <a:solidFill>
                <a:schemeClr val="dk1"/>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a:t>
            </a:fld>
            <a:endParaRPr lang="en-US" sz="1600" dirty="0"/>
          </a:p>
        </p:txBody>
      </p:sp>
      <p:sp>
        <p:nvSpPr>
          <p:cNvPr id="13" name="Title 1">
            <a:extLst>
              <a:ext uri="{FF2B5EF4-FFF2-40B4-BE49-F238E27FC236}">
                <a16:creationId xmlns:a16="http://schemas.microsoft.com/office/drawing/2014/main" id="{2C1DB71A-4CEB-BF45-B3DD-6DEAE0CE60E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Pods</a:t>
            </a:r>
          </a:p>
        </p:txBody>
      </p:sp>
    </p:spTree>
    <p:extLst>
      <p:ext uri="{BB962C8B-B14F-4D97-AF65-F5344CB8AC3E}">
        <p14:creationId xmlns:p14="http://schemas.microsoft.com/office/powerpoint/2010/main" val="3127645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a:t>
            </a:r>
          </a:p>
        </p:txBody>
      </p:sp>
    </p:spTree>
    <p:extLst>
      <p:ext uri="{BB962C8B-B14F-4D97-AF65-F5344CB8AC3E}">
        <p14:creationId xmlns:p14="http://schemas.microsoft.com/office/powerpoint/2010/main" val="1418098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284"/>
          <p:cNvSpPr txBox="1"/>
          <p:nvPr/>
        </p:nvSpPr>
        <p:spPr>
          <a:xfrm>
            <a:off x="1079500" y="1676400"/>
            <a:ext cx="10325100" cy="41148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dirty="0">
                <a:solidFill>
                  <a:srgbClr val="212121"/>
                </a:solidFill>
                <a:latin typeface="Calibri"/>
                <a:ea typeface="Calibri"/>
                <a:cs typeface="Calibri"/>
                <a:sym typeface="Calibri"/>
              </a:rPr>
              <a:t>On-disk files in a container are the simplest place for an application to write data, but this approach has drawbacks. The files are lost when the container crashes or stops for any other reason. Furthermore, files within a container are inaccessible to other containers running in the same </a:t>
            </a:r>
            <a:r>
              <a:rPr lang="en-US" sz="2200" u="sng" dirty="0">
                <a:solidFill>
                  <a:schemeClr val="hlink"/>
                </a:solidFill>
                <a:latin typeface="Calibri"/>
                <a:ea typeface="Calibri"/>
                <a:cs typeface="Calibri"/>
                <a:sym typeface="Calibri"/>
                <a:hlinkClick r:id="rId3"/>
              </a:rPr>
              <a:t>Pod</a:t>
            </a:r>
            <a:r>
              <a:rPr lang="en-US" sz="2200" dirty="0">
                <a:solidFill>
                  <a:srgbClr val="212121"/>
                </a:solidFill>
                <a:latin typeface="Calibri"/>
                <a:ea typeface="Calibri"/>
                <a:cs typeface="Calibri"/>
                <a:sym typeface="Calibri"/>
              </a:rPr>
              <a:t>. The </a:t>
            </a:r>
            <a:r>
              <a:rPr lang="en-US" sz="2200" u="sng" dirty="0">
                <a:solidFill>
                  <a:schemeClr val="hlink"/>
                </a:solidFill>
                <a:latin typeface="Calibri"/>
                <a:ea typeface="Calibri"/>
                <a:cs typeface="Calibri"/>
                <a:sym typeface="Calibri"/>
                <a:hlinkClick r:id="rId4"/>
              </a:rPr>
              <a:t>Kubernetes Volume</a:t>
            </a:r>
            <a:r>
              <a:rPr lang="en-US" sz="2200" dirty="0">
                <a:solidFill>
                  <a:srgbClr val="212121"/>
                </a:solidFill>
                <a:latin typeface="Calibri"/>
                <a:ea typeface="Calibri"/>
                <a:cs typeface="Calibri"/>
                <a:sym typeface="Calibri"/>
              </a:rPr>
              <a:t> abstraction addresses both of these issues.</a:t>
            </a:r>
            <a:endParaRPr sz="2200" dirty="0">
              <a:solidFill>
                <a:srgbClr val="212121"/>
              </a:solidFill>
              <a:latin typeface="Calibri"/>
              <a:ea typeface="Calibri"/>
              <a:cs typeface="Calibri"/>
              <a:sym typeface="Calibri"/>
            </a:endParaRPr>
          </a:p>
          <a:p>
            <a:pPr>
              <a:lnSpc>
                <a:spcPct val="90000"/>
              </a:lnSpc>
              <a:buClr>
                <a:schemeClr val="accent3"/>
              </a:buClr>
              <a:buSzPts val="1800"/>
            </a:pPr>
            <a:endParaRPr sz="2200" dirty="0">
              <a:solidFill>
                <a:srgbClr val="212121"/>
              </a:solidFill>
              <a:latin typeface="Calibri"/>
              <a:ea typeface="Calibri"/>
              <a:cs typeface="Calibri"/>
              <a:sym typeface="Calibri"/>
            </a:endParaRPr>
          </a:p>
          <a:p>
            <a:pPr marL="457200" indent="-482600">
              <a:lnSpc>
                <a:spcPct val="90000"/>
              </a:lnSpc>
              <a:buClr>
                <a:schemeClr val="dk1"/>
              </a:buClr>
              <a:buSzPts val="2200"/>
              <a:buFont typeface="Noto Sans Symbols"/>
              <a:buChar char="▪"/>
            </a:pPr>
            <a:r>
              <a:rPr lang="en-US" sz="2200" dirty="0">
                <a:solidFill>
                  <a:schemeClr val="dk1"/>
                </a:solidFill>
                <a:latin typeface="Calibri"/>
                <a:ea typeface="Calibri"/>
                <a:cs typeface="Calibri"/>
                <a:sym typeface="Calibri"/>
              </a:rPr>
              <a:t>A directory accessible to all containers in a pod</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Volumes out live containers that run within a pod</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May be passed between pods</a:t>
            </a:r>
            <a:endParaRPr sz="2200" b="1" dirty="0">
              <a:solidFill>
                <a:schemeClr val="dk1"/>
              </a:solidFill>
              <a:latin typeface="Calibri"/>
              <a:ea typeface="Calibri"/>
              <a:cs typeface="Calibri"/>
              <a:sym typeface="Calibri"/>
            </a:endParaRPr>
          </a:p>
          <a:p>
            <a:pPr marL="457200" indent="-482600">
              <a:lnSpc>
                <a:spcPct val="90000"/>
              </a:lnSpc>
              <a:spcBef>
                <a:spcPts val="600"/>
              </a:spcBef>
              <a:buClr>
                <a:schemeClr val="dk1"/>
              </a:buClr>
              <a:buSzPts val="2200"/>
              <a:buFont typeface="Noto Sans Symbols"/>
              <a:buChar char="▪"/>
            </a:pPr>
            <a:r>
              <a:rPr lang="en-US" sz="2200" dirty="0">
                <a:solidFill>
                  <a:schemeClr val="dk1"/>
                </a:solidFill>
                <a:latin typeface="Calibri"/>
                <a:ea typeface="Calibri"/>
                <a:cs typeface="Calibri"/>
                <a:sym typeface="Calibri"/>
              </a:rPr>
              <a:t>Data is preserved across container restarts</a:t>
            </a:r>
            <a:endParaRPr sz="2200" dirty="0">
              <a:solidFill>
                <a:srgbClr val="21212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31</a:t>
            </a:fld>
            <a:endParaRPr lang="en-US" sz="1600" dirty="0"/>
          </a:p>
        </p:txBody>
      </p:sp>
      <p:sp>
        <p:nvSpPr>
          <p:cNvPr id="10" name="Title 1">
            <a:extLst>
              <a:ext uri="{FF2B5EF4-FFF2-40B4-BE49-F238E27FC236}">
                <a16:creationId xmlns:a16="http://schemas.microsoft.com/office/drawing/2014/main" id="{FC0D97A9-A047-7447-926C-6F47A16F3CE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Volumes</a:t>
            </a:r>
          </a:p>
        </p:txBody>
      </p:sp>
    </p:spTree>
    <p:extLst>
      <p:ext uri="{BB962C8B-B14F-4D97-AF65-F5344CB8AC3E}">
        <p14:creationId xmlns:p14="http://schemas.microsoft.com/office/powerpoint/2010/main" val="3316048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9" name="Google Shape;2119;p286"/>
          <p:cNvSpPr txBox="1">
            <a:spLocks noGrp="1"/>
          </p:cNvSpPr>
          <p:nvPr>
            <p:ph type="body" idx="1"/>
          </p:nvPr>
        </p:nvSpPr>
        <p:spPr>
          <a:xfrm>
            <a:off x="790574" y="2438400"/>
            <a:ext cx="10626726" cy="2333400"/>
          </a:xfrm>
          <a:prstGeom prst="rect">
            <a:avLst/>
          </a:prstGeom>
          <a:noFill/>
          <a:ln>
            <a:noFill/>
          </a:ln>
        </p:spPr>
        <p:txBody>
          <a:bodyPr spcFirstLastPara="1" vert="horz" wrap="square" lIns="91425" tIns="45700" rIns="91425" bIns="45700" rtlCol="0" anchor="t" anchorCtr="0">
            <a:noAutofit/>
          </a:bodyPr>
          <a:lstStyle/>
          <a:p>
            <a:pPr marL="457200" indent="-457200">
              <a:spcBef>
                <a:spcPts val="0"/>
              </a:spcBef>
              <a:buClr>
                <a:srgbClr val="000000"/>
              </a:buClr>
              <a:buSzPts val="1800"/>
              <a:buFont typeface="Noto Sans Symbols"/>
              <a:buChar char="▪"/>
            </a:pPr>
            <a:r>
              <a:rPr lang="en-US" sz="2000" dirty="0">
                <a:solidFill>
                  <a:schemeClr val="dk1"/>
                </a:solidFill>
                <a:latin typeface="Calibri"/>
                <a:ea typeface="Calibri"/>
                <a:cs typeface="Calibri"/>
                <a:sym typeface="Calibri"/>
              </a:rPr>
              <a:t>Separate </a:t>
            </a:r>
            <a:r>
              <a:rPr lang="en-US" sz="2000" dirty="0"/>
              <a:t>from</a:t>
            </a:r>
            <a:r>
              <a:rPr lang="en-US" sz="2000"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PersistentVolumeClaim</a:t>
            </a:r>
            <a:r>
              <a:rPr lang="en-US" sz="2000" dirty="0">
                <a:solidFill>
                  <a:schemeClr val="dk1"/>
                </a:solidFill>
                <a:latin typeface="Calibri"/>
                <a:ea typeface="Calibri"/>
                <a:cs typeface="Calibri"/>
                <a:sym typeface="Calibri"/>
              </a:rPr>
              <a:t>, which is a request for storage.</a:t>
            </a:r>
            <a:endParaRPr sz="3200" b="1" dirty="0">
              <a:solidFill>
                <a:schemeClr val="dk1"/>
              </a:solidFill>
              <a:latin typeface="Calibri"/>
              <a:ea typeface="Calibri"/>
              <a:cs typeface="Calibri"/>
              <a:sym typeface="Calibri"/>
            </a:endParaRPr>
          </a:p>
          <a:p>
            <a:pPr marL="457200" indent="-457200">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created ahead of time in a static manner for use by a cluster</a:t>
            </a:r>
            <a:endParaRPr sz="3200" b="1" dirty="0">
              <a:solidFill>
                <a:schemeClr val="dk1"/>
              </a:solidFill>
              <a:latin typeface="Calibri"/>
              <a:ea typeface="Calibri"/>
              <a:cs typeface="Calibri"/>
              <a:sym typeface="Calibri"/>
            </a:endParaRPr>
          </a:p>
          <a:p>
            <a:pPr marL="457200" indent="-457200">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created dynamically from available, unclaimed resources</a:t>
            </a:r>
            <a:endParaRPr sz="3200" b="1" dirty="0">
              <a:solidFill>
                <a:schemeClr val="dk1"/>
              </a:solidFill>
              <a:latin typeface="Calibri"/>
              <a:ea typeface="Calibri"/>
              <a:cs typeface="Calibri"/>
              <a:sym typeface="Calibri"/>
            </a:endParaRPr>
          </a:p>
          <a:p>
            <a:pPr marL="457200" indent="-457200">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May be freed and passed from user to user so care should be taken to delete contents when done with use</a:t>
            </a:r>
            <a:endParaRPr sz="3200" b="1" dirty="0">
              <a:solidFill>
                <a:schemeClr val="dk1"/>
              </a:solidFill>
              <a:latin typeface="Calibri"/>
              <a:ea typeface="Calibri"/>
              <a:cs typeface="Calibri"/>
              <a:sym typeface="Calibri"/>
            </a:endParaRPr>
          </a:p>
          <a:p>
            <a:pPr marL="457200" indent="-457200">
              <a:spcBef>
                <a:spcPts val="600"/>
              </a:spcBef>
              <a:buClr>
                <a:srgbClr val="000000"/>
              </a:buClr>
              <a:buSzPts val="1800"/>
              <a:buFont typeface="Noto Sans Symbols"/>
              <a:buChar char="▪"/>
            </a:pPr>
            <a:r>
              <a:rPr lang="en-US" sz="2000" dirty="0">
                <a:solidFill>
                  <a:schemeClr val="dk1"/>
                </a:solidFill>
                <a:latin typeface="Calibri"/>
                <a:ea typeface="Calibri"/>
                <a:cs typeface="Calibri"/>
                <a:sym typeface="Calibri"/>
              </a:rPr>
              <a:t>Critical for Stateful containers</a:t>
            </a:r>
            <a:endParaRPr sz="3200" b="1" dirty="0">
              <a:solidFill>
                <a:schemeClr val="dk1"/>
              </a:solidFill>
              <a:latin typeface="Calibri"/>
              <a:ea typeface="Calibri"/>
              <a:cs typeface="Calibri"/>
              <a:sym typeface="Calibri"/>
            </a:endParaRPr>
          </a:p>
        </p:txBody>
      </p:sp>
      <p:sp>
        <p:nvSpPr>
          <p:cNvPr id="2120" name="Google Shape;2120;p286"/>
          <p:cNvSpPr txBox="1"/>
          <p:nvPr/>
        </p:nvSpPr>
        <p:spPr>
          <a:xfrm>
            <a:off x="1174750" y="1949450"/>
            <a:ext cx="7886700" cy="6096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000" b="1" dirty="0">
                <a:solidFill>
                  <a:schemeClr val="dk1"/>
                </a:solidFill>
                <a:latin typeface="Calibri"/>
                <a:ea typeface="Calibri"/>
                <a:cs typeface="Calibri"/>
                <a:sym typeface="Calibri"/>
              </a:rPr>
              <a:t>Persistent storage in a cluster</a:t>
            </a:r>
            <a:endParaRPr sz="1400" dirty="0">
              <a:solidFill>
                <a:srgbClr val="000000"/>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32</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a:t>
            </a:r>
          </a:p>
        </p:txBody>
      </p:sp>
    </p:spTree>
    <p:extLst>
      <p:ext uri="{BB962C8B-B14F-4D97-AF65-F5344CB8AC3E}">
        <p14:creationId xmlns:p14="http://schemas.microsoft.com/office/powerpoint/2010/main" val="221347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6" name="Google Shape;2126;p287"/>
          <p:cNvSpPr txBox="1"/>
          <p:nvPr/>
        </p:nvSpPr>
        <p:spPr>
          <a:xfrm>
            <a:off x="1092200" y="1690529"/>
            <a:ext cx="9982200" cy="732600"/>
          </a:xfrm>
          <a:prstGeom prst="rect">
            <a:avLst/>
          </a:prstGeom>
          <a:noFill/>
          <a:ln>
            <a:noFill/>
          </a:ln>
        </p:spPr>
        <p:txBody>
          <a:bodyPr spcFirstLastPara="1" wrap="square" lIns="91425" tIns="91425" rIns="91425" bIns="91425" anchor="t" anchorCtr="0">
            <a:noAutofit/>
          </a:bodyPr>
          <a:lstStyle/>
          <a:p>
            <a:pPr marL="203200">
              <a:buClr>
                <a:schemeClr val="dk1"/>
              </a:buClr>
              <a:buSzPts val="1800"/>
            </a:pPr>
            <a:r>
              <a:rPr lang="en-US" dirty="0">
                <a:solidFill>
                  <a:schemeClr val="dk1"/>
                </a:solidFill>
                <a:latin typeface="Calibri"/>
                <a:ea typeface="Calibri"/>
                <a:cs typeface="Calibri"/>
                <a:sym typeface="Calibri"/>
              </a:rPr>
              <a:t>PV: Storage in the cluster that has been provisioned by an administrator (static or dynamic) and is independent of any individual pod that uses the PV.</a:t>
            </a:r>
            <a:endParaRPr dirty="0"/>
          </a:p>
          <a:p>
            <a:pPr marL="342900" indent="-25400">
              <a:spcBef>
                <a:spcPts val="600"/>
              </a:spcBef>
              <a:buClr>
                <a:schemeClr val="dk1"/>
              </a:buClr>
              <a:buSzPts val="1800"/>
            </a:pPr>
            <a:endParaRPr dirty="0">
              <a:solidFill>
                <a:schemeClr val="dk1"/>
              </a:solidFill>
              <a:latin typeface="Calibri"/>
              <a:ea typeface="Calibri"/>
              <a:cs typeface="Calibri"/>
              <a:sym typeface="Calibri"/>
            </a:endParaRPr>
          </a:p>
        </p:txBody>
      </p:sp>
      <p:sp>
        <p:nvSpPr>
          <p:cNvPr id="2127" name="Google Shape;2127;p287"/>
          <p:cNvSpPr txBox="1"/>
          <p:nvPr/>
        </p:nvSpPr>
        <p:spPr>
          <a:xfrm>
            <a:off x="1295400" y="2507900"/>
            <a:ext cx="9398000" cy="34470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dirty="0">
                <a:solidFill>
                  <a:srgbClr val="000000"/>
                </a:solidFill>
                <a:latin typeface="Arial"/>
                <a:ea typeface="Arial"/>
                <a:cs typeface="Arial"/>
                <a:sym typeface="Arial"/>
              </a:rPr>
              <a:t>Following volumes are supported by Kubernetes:</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GCEPersistentDisk</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AWSElasticBlockStore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AzureFile</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AzureDisk</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a:solidFill>
                  <a:srgbClr val="000000"/>
                </a:solidFill>
                <a:latin typeface="Arial"/>
                <a:ea typeface="Arial"/>
                <a:cs typeface="Arial"/>
                <a:sym typeface="Arial"/>
              </a:rPr>
              <a:t>FC (</a:t>
            </a:r>
            <a:r>
              <a:rPr lang="en-US" sz="1400" dirty="0" err="1">
                <a:solidFill>
                  <a:srgbClr val="000000"/>
                </a:solidFill>
                <a:latin typeface="Arial"/>
                <a:ea typeface="Arial"/>
                <a:cs typeface="Arial"/>
                <a:sym typeface="Arial"/>
              </a:rPr>
              <a:t>Fibre</a:t>
            </a:r>
            <a:r>
              <a:rPr lang="en-US" sz="1400" dirty="0">
                <a:solidFill>
                  <a:srgbClr val="000000"/>
                </a:solidFill>
                <a:latin typeface="Arial"/>
                <a:ea typeface="Arial"/>
                <a:cs typeface="Arial"/>
                <a:sym typeface="Arial"/>
              </a:rPr>
              <a:t> Channel) ; </a:t>
            </a:r>
            <a:r>
              <a:rPr lang="en-US" sz="1400" dirty="0" err="1">
                <a:solidFill>
                  <a:srgbClr val="000000"/>
                </a:solidFill>
                <a:latin typeface="Arial"/>
                <a:ea typeface="Arial"/>
                <a:cs typeface="Arial"/>
                <a:sym typeface="Arial"/>
              </a:rPr>
              <a:t>FlexVolume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Flocker</a:t>
            </a:r>
            <a:r>
              <a:rPr lang="en-US" sz="1400" dirty="0">
                <a:solidFill>
                  <a:srgbClr val="000000"/>
                </a:solidFill>
                <a:latin typeface="Arial"/>
                <a:ea typeface="Arial"/>
                <a:cs typeface="Arial"/>
                <a:sym typeface="Arial"/>
              </a:rPr>
              <a:t> ; NFS</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a:solidFill>
                  <a:srgbClr val="000000"/>
                </a:solidFill>
                <a:latin typeface="Arial"/>
                <a:ea typeface="Arial"/>
                <a:cs typeface="Arial"/>
                <a:sym typeface="Arial"/>
              </a:rPr>
              <a:t>iSCSI ; RBD (</a:t>
            </a:r>
            <a:r>
              <a:rPr lang="en-US" sz="1400" dirty="0" err="1">
                <a:solidFill>
                  <a:srgbClr val="000000"/>
                </a:solidFill>
                <a:latin typeface="Arial"/>
                <a:ea typeface="Arial"/>
                <a:cs typeface="Arial"/>
                <a:sym typeface="Arial"/>
              </a:rPr>
              <a:t>Ceph</a:t>
            </a:r>
            <a:r>
              <a:rPr lang="en-US" sz="1400" dirty="0">
                <a:solidFill>
                  <a:srgbClr val="000000"/>
                </a:solidFill>
                <a:latin typeface="Arial"/>
                <a:ea typeface="Arial"/>
                <a:cs typeface="Arial"/>
                <a:sym typeface="Arial"/>
              </a:rPr>
              <a:t> Block Device)</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CephFS</a:t>
            </a:r>
            <a:r>
              <a:rPr lang="en-US" sz="1400" dirty="0">
                <a:solidFill>
                  <a:srgbClr val="000000"/>
                </a:solidFill>
                <a:latin typeface="Arial"/>
                <a:ea typeface="Arial"/>
                <a:cs typeface="Arial"/>
                <a:sym typeface="Arial"/>
              </a:rPr>
              <a:t> ; Cinder (OpenStack block storage)</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Glusterfs</a:t>
            </a:r>
            <a:r>
              <a:rPr lang="en-US" sz="1400" dirty="0">
                <a:solidFill>
                  <a:srgbClr val="000000"/>
                </a:solidFill>
                <a:latin typeface="Arial"/>
                <a:ea typeface="Arial"/>
                <a:cs typeface="Arial"/>
                <a:sym typeface="Arial"/>
              </a:rPr>
              <a:t> ; </a:t>
            </a:r>
            <a:r>
              <a:rPr lang="en-US" sz="1400" dirty="0" err="1">
                <a:solidFill>
                  <a:srgbClr val="000000"/>
                </a:solidFill>
                <a:latin typeface="Arial"/>
                <a:ea typeface="Arial"/>
                <a:cs typeface="Arial"/>
                <a:sym typeface="Arial"/>
              </a:rPr>
              <a:t>VsphereVolume</a:t>
            </a:r>
            <a:endParaRPr sz="1400" dirty="0">
              <a:solidFill>
                <a:srgbClr val="000000"/>
              </a:solidFill>
              <a:latin typeface="Arial"/>
              <a:ea typeface="Arial"/>
              <a:cs typeface="Arial"/>
              <a:sym typeface="Arial"/>
            </a:endParaRPr>
          </a:p>
          <a:p>
            <a:pPr>
              <a:spcBef>
                <a:spcPts val="600"/>
              </a:spcBef>
              <a:buClr>
                <a:srgbClr val="000000"/>
              </a:buClr>
              <a:buSzPts val="1400"/>
            </a:pPr>
            <a:r>
              <a:rPr lang="en-US" sz="1400" dirty="0" err="1">
                <a:solidFill>
                  <a:srgbClr val="000000"/>
                </a:solidFill>
                <a:latin typeface="Arial"/>
                <a:ea typeface="Arial"/>
                <a:cs typeface="Arial"/>
                <a:sym typeface="Arial"/>
              </a:rPr>
              <a:t>Portworx</a:t>
            </a:r>
            <a:r>
              <a:rPr lang="en-US" sz="1400" dirty="0">
                <a:solidFill>
                  <a:srgbClr val="000000"/>
                </a:solidFill>
                <a:latin typeface="Arial"/>
                <a:ea typeface="Arial"/>
                <a:cs typeface="Arial"/>
                <a:sym typeface="Arial"/>
              </a:rPr>
              <a:t> Volumes ; </a:t>
            </a:r>
            <a:r>
              <a:rPr lang="en-US" sz="1400" dirty="0" err="1">
                <a:solidFill>
                  <a:srgbClr val="000000"/>
                </a:solidFill>
                <a:latin typeface="Arial"/>
                <a:ea typeface="Arial"/>
                <a:cs typeface="Arial"/>
                <a:sym typeface="Arial"/>
              </a:rPr>
              <a:t>ScaleIO</a:t>
            </a:r>
            <a:r>
              <a:rPr lang="en-US" sz="1400" dirty="0">
                <a:solidFill>
                  <a:srgbClr val="000000"/>
                </a:solidFill>
                <a:latin typeface="Arial"/>
                <a:ea typeface="Arial"/>
                <a:cs typeface="Arial"/>
                <a:sym typeface="Arial"/>
              </a:rPr>
              <a:t> Volumes</a:t>
            </a:r>
            <a:endParaRPr dirty="0"/>
          </a:p>
          <a:p>
            <a:pPr>
              <a:spcBef>
                <a:spcPts val="600"/>
              </a:spcBef>
              <a:buClr>
                <a:srgbClr val="000000"/>
              </a:buClr>
              <a:buSzPts val="1400"/>
            </a:pPr>
            <a:r>
              <a:rPr lang="en-US" sz="1400" dirty="0" err="1">
                <a:solidFill>
                  <a:srgbClr val="000000"/>
                </a:solidFill>
                <a:latin typeface="Arial"/>
                <a:ea typeface="Arial"/>
                <a:cs typeface="Arial"/>
                <a:sym typeface="Arial"/>
              </a:rPr>
              <a:t>StorageOS</a:t>
            </a:r>
            <a:endParaRPr sz="1400" dirty="0">
              <a:solidFill>
                <a:srgbClr val="000000"/>
              </a:solidFill>
              <a:latin typeface="Arial"/>
              <a:ea typeface="Arial"/>
              <a:cs typeface="Arial"/>
              <a:sym typeface="Arial"/>
            </a:endParaRPr>
          </a:p>
          <a:p>
            <a:pPr>
              <a:buClr>
                <a:srgbClr val="000000"/>
              </a:buClr>
              <a:buSzPts val="1400"/>
            </a:pPr>
            <a:endParaRPr sz="1400" dirty="0">
              <a:solidFill>
                <a:srgbClr val="000000"/>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33</a:t>
            </a:fld>
            <a:endParaRPr lang="en-US" sz="1600" dirty="0"/>
          </a:p>
        </p:txBody>
      </p:sp>
      <p:sp>
        <p:nvSpPr>
          <p:cNvPr id="11" name="Title 1">
            <a:extLst>
              <a:ext uri="{FF2B5EF4-FFF2-40B4-BE49-F238E27FC236}">
                <a16:creationId xmlns:a16="http://schemas.microsoft.com/office/drawing/2014/main" id="{2C85CF11-20D6-C242-A471-AEA1E2259E2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Volumes</a:t>
            </a:r>
          </a:p>
        </p:txBody>
      </p:sp>
    </p:spTree>
    <p:extLst>
      <p:ext uri="{BB962C8B-B14F-4D97-AF65-F5344CB8AC3E}">
        <p14:creationId xmlns:p14="http://schemas.microsoft.com/office/powerpoint/2010/main" val="364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84A8EF13-3368-5948-ADD5-B55E8324EFF0}"/>
              </a:ext>
            </a:extLst>
          </p:cNvPr>
          <p:cNvSpPr/>
          <p:nvPr/>
        </p:nvSpPr>
        <p:spPr>
          <a:xfrm>
            <a:off x="2286000" y="1370194"/>
            <a:ext cx="4572000" cy="4770537"/>
          </a:xfrm>
          <a:prstGeom prst="rect">
            <a:avLst/>
          </a:prstGeom>
        </p:spPr>
        <p:txBody>
          <a:bodyPr>
            <a:spAutoFit/>
          </a:bodyPr>
          <a:lstStyle/>
          <a:p>
            <a:r>
              <a:rPr lang="en-US" sz="1600" dirty="0" err="1">
                <a:solidFill>
                  <a:srgbClr val="00A3AF"/>
                </a:solidFill>
                <a:latin typeface="Courier" pitchFamily="2" charset="0"/>
              </a:rPr>
              <a:t>apiVersion</a:t>
            </a:r>
            <a:r>
              <a:rPr lang="en-US" sz="1600" dirty="0">
                <a:solidFill>
                  <a:srgbClr val="C020BF"/>
                </a:solidFill>
                <a:latin typeface="Courier" pitchFamily="2" charset="0"/>
              </a:rPr>
              <a:t>:</a:t>
            </a:r>
            <a:r>
              <a:rPr lang="en-US" sz="1600" dirty="0">
                <a:solidFill>
                  <a:srgbClr val="4D2F2D"/>
                </a:solidFill>
                <a:latin typeface="Courier" pitchFamily="2" charset="0"/>
              </a:rPr>
              <a:t> v1</a:t>
            </a:r>
            <a:endParaRPr lang="en-US" sz="1600" dirty="0">
              <a:solidFill>
                <a:srgbClr val="00A3AF"/>
              </a:solidFill>
              <a:latin typeface="Courier" pitchFamily="2" charset="0"/>
            </a:endParaRPr>
          </a:p>
          <a:p>
            <a:r>
              <a:rPr lang="en-US" sz="1600" dirty="0">
                <a:solidFill>
                  <a:srgbClr val="00A3AF"/>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PersistentVolume</a:t>
            </a:r>
            <a:endParaRPr lang="en-US" sz="1600" dirty="0">
              <a:solidFill>
                <a:srgbClr val="4D2F2D"/>
              </a:solidFill>
              <a:latin typeface="Courier" pitchFamily="2" charset="0"/>
            </a:endParaRPr>
          </a:p>
          <a:p>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pv0003</a:t>
            </a:r>
          </a:p>
          <a:p>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capacity</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storage</a:t>
            </a:r>
            <a:r>
              <a:rPr lang="en-US" sz="1600" dirty="0">
                <a:solidFill>
                  <a:srgbClr val="C020BF"/>
                </a:solidFill>
                <a:latin typeface="Courier" pitchFamily="2" charset="0"/>
              </a:rPr>
              <a:t>:</a:t>
            </a:r>
            <a:r>
              <a:rPr lang="en-US" sz="1600" dirty="0">
                <a:solidFill>
                  <a:srgbClr val="4D2F2D"/>
                </a:solidFill>
                <a:latin typeface="Courier" pitchFamily="2" charset="0"/>
              </a:rPr>
              <a:t> 5Gi</a:t>
            </a:r>
          </a:p>
          <a:p>
            <a:r>
              <a:rPr lang="en-US" sz="1600" dirty="0">
                <a:solidFill>
                  <a:srgbClr val="4D2F2D"/>
                </a:solidFill>
                <a:latin typeface="Courier" pitchFamily="2" charset="0"/>
              </a:rPr>
              <a:t>  </a:t>
            </a:r>
            <a:r>
              <a:rPr lang="en-US" sz="1600" dirty="0" err="1">
                <a:solidFill>
                  <a:srgbClr val="00A3AF"/>
                </a:solidFill>
                <a:latin typeface="Courier" pitchFamily="2" charset="0"/>
              </a:rPr>
              <a:t>volumeMode</a:t>
            </a:r>
            <a:r>
              <a:rPr lang="en-US" sz="1600" dirty="0">
                <a:solidFill>
                  <a:srgbClr val="C020BF"/>
                </a:solidFill>
                <a:latin typeface="Courier" pitchFamily="2" charset="0"/>
              </a:rPr>
              <a:t>:</a:t>
            </a:r>
            <a:r>
              <a:rPr lang="en-US" sz="1600" dirty="0">
                <a:solidFill>
                  <a:srgbClr val="4D2F2D"/>
                </a:solidFill>
                <a:latin typeface="Courier" pitchFamily="2" charset="0"/>
              </a:rPr>
              <a:t> Filesystem</a:t>
            </a:r>
          </a:p>
          <a:p>
            <a:r>
              <a:rPr lang="en-US" sz="1600" dirty="0">
                <a:solidFill>
                  <a:srgbClr val="4D2F2D"/>
                </a:solidFill>
                <a:latin typeface="Courier" pitchFamily="2" charset="0"/>
              </a:rPr>
              <a:t>  </a:t>
            </a:r>
            <a:r>
              <a:rPr lang="en-US" sz="1600" dirty="0" err="1">
                <a:solidFill>
                  <a:srgbClr val="00A3AF"/>
                </a:solidFill>
                <a:latin typeface="Courier" pitchFamily="2" charset="0"/>
              </a:rPr>
              <a:t>accessModes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4D2F2D"/>
                </a:solidFill>
                <a:latin typeface="Courier" pitchFamily="2" charset="0"/>
              </a:rPr>
              <a:t>ReadWriteOnce</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persistentVolumeReclaimPolicy</a:t>
            </a:r>
            <a:r>
              <a:rPr lang="en-US" sz="1600" dirty="0">
                <a:solidFill>
                  <a:srgbClr val="C020BF"/>
                </a:solidFill>
                <a:latin typeface="Courier" pitchFamily="2" charset="0"/>
              </a:rPr>
              <a:t>:</a:t>
            </a:r>
            <a:r>
              <a:rPr lang="en-US" sz="1600" dirty="0">
                <a:solidFill>
                  <a:srgbClr val="4D2F2D"/>
                </a:solidFill>
                <a:latin typeface="Courier" pitchFamily="2" charset="0"/>
              </a:rPr>
              <a:t> Recycle</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storageClassName</a:t>
            </a:r>
            <a:r>
              <a:rPr lang="en-US" sz="1600" dirty="0">
                <a:solidFill>
                  <a:srgbClr val="C020BF"/>
                </a:solidFill>
                <a:latin typeface="Courier" pitchFamily="2" charset="0"/>
              </a:rPr>
              <a:t>:</a:t>
            </a:r>
            <a:r>
              <a:rPr lang="en-US" sz="1600" dirty="0">
                <a:solidFill>
                  <a:srgbClr val="4D2F2D"/>
                </a:solidFill>
                <a:latin typeface="Courier" pitchFamily="2" charset="0"/>
              </a:rPr>
              <a:t> slow</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mountOptions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a:solidFill>
                  <a:srgbClr val="4D2F2D"/>
                </a:solidFill>
                <a:latin typeface="Courier" pitchFamily="2" charset="0"/>
              </a:rPr>
              <a:t>hard</a:t>
            </a: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4D2F2D"/>
                </a:solidFill>
                <a:latin typeface="Courier" pitchFamily="2" charset="0"/>
              </a:rPr>
              <a:t>nfsvers</a:t>
            </a:r>
            <a:r>
              <a:rPr lang="en-US" sz="1600" dirty="0">
                <a:solidFill>
                  <a:srgbClr val="4D2F2D"/>
                </a:solidFill>
                <a:latin typeface="Courier" pitchFamily="2" charset="0"/>
              </a:rPr>
              <a:t>=4.1</a:t>
            </a:r>
          </a:p>
          <a:p>
            <a:r>
              <a:rPr lang="en-US" sz="1600" dirty="0">
                <a:solidFill>
                  <a:srgbClr val="4D2F2D"/>
                </a:solidFill>
                <a:latin typeface="Courier" pitchFamily="2" charset="0"/>
              </a:rPr>
              <a:t>  </a:t>
            </a:r>
            <a:r>
              <a:rPr lang="en-US" sz="1600" dirty="0" err="1">
                <a:solidFill>
                  <a:srgbClr val="00A3AF"/>
                </a:solidFill>
                <a:latin typeface="Courier" pitchFamily="2" charset="0"/>
              </a:rPr>
              <a:t>nfs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path</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tmp</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server</a:t>
            </a:r>
            <a:r>
              <a:rPr lang="en-US" sz="1600" dirty="0">
                <a:solidFill>
                  <a:srgbClr val="C020BF"/>
                </a:solidFill>
                <a:latin typeface="Courier" pitchFamily="2" charset="0"/>
              </a:rPr>
              <a:t>:</a:t>
            </a:r>
            <a:r>
              <a:rPr lang="en-US" sz="1600" dirty="0">
                <a:solidFill>
                  <a:srgbClr val="4D2F2D"/>
                </a:solidFill>
                <a:latin typeface="Courier" pitchFamily="2" charset="0"/>
              </a:rPr>
              <a:t> 172.17.0.2</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34</a:t>
            </a:fld>
            <a:endParaRPr lang="en-US" sz="1600" dirty="0"/>
          </a:p>
        </p:txBody>
      </p:sp>
      <p:sp>
        <p:nvSpPr>
          <p:cNvPr id="10" name="Title 1">
            <a:extLst>
              <a:ext uri="{FF2B5EF4-FFF2-40B4-BE49-F238E27FC236}">
                <a16:creationId xmlns:a16="http://schemas.microsoft.com/office/drawing/2014/main" id="{AE94592D-2A44-9F46-89F8-9ADD0A8228F2}"/>
              </a:ext>
            </a:extLst>
          </p:cNvPr>
          <p:cNvSpPr txBox="1">
            <a:spLocks/>
          </p:cNvSpPr>
          <p:nvPr/>
        </p:nvSpPr>
        <p:spPr>
          <a:xfrm>
            <a:off x="751115"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Persistent Volumes </a:t>
            </a:r>
          </a:p>
        </p:txBody>
      </p:sp>
    </p:spTree>
    <p:extLst>
      <p:ext uri="{BB962C8B-B14F-4D97-AF65-F5344CB8AC3E}">
        <p14:creationId xmlns:p14="http://schemas.microsoft.com/office/powerpoint/2010/main" val="101062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9" name="Google Shape;2139;p289"/>
          <p:cNvSpPr txBox="1"/>
          <p:nvPr/>
        </p:nvSpPr>
        <p:spPr>
          <a:xfrm>
            <a:off x="1981200" y="1524001"/>
            <a:ext cx="7954500" cy="1979075"/>
          </a:xfrm>
          <a:prstGeom prst="rect">
            <a:avLst/>
          </a:prstGeom>
          <a:noFill/>
          <a:ln>
            <a:noFill/>
          </a:ln>
        </p:spPr>
        <p:txBody>
          <a:bodyPr spcFirstLastPara="1" wrap="square" lIns="91425" tIns="91425" rIns="91425" bIns="91425" anchor="t" anchorCtr="0">
            <a:noAutofit/>
          </a:bodyPr>
          <a:lstStyle/>
          <a:p>
            <a:pPr marL="342900" indent="-139700">
              <a:buClr>
                <a:schemeClr val="dk1"/>
              </a:buClr>
              <a:buSzPts val="2200"/>
              <a:buFont typeface="Calibri"/>
              <a:buChar char="•"/>
            </a:pPr>
            <a:r>
              <a:rPr lang="en-US" sz="2200" dirty="0">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dirty="0">
              <a:latin typeface="Calibri"/>
              <a:ea typeface="Calibri"/>
              <a:cs typeface="Calibri"/>
              <a:sym typeface="Calibri"/>
            </a:endParaRPr>
          </a:p>
        </p:txBody>
      </p:sp>
      <p:pic>
        <p:nvPicPr>
          <p:cNvPr id="2140" name="Google Shape;2140;p289"/>
          <p:cNvPicPr preferRelativeResize="0"/>
          <p:nvPr/>
        </p:nvPicPr>
        <p:blipFill rotWithShape="1">
          <a:blip r:embed="rId3">
            <a:alphaModFix/>
          </a:blip>
          <a:srcRect/>
          <a:stretch/>
        </p:blipFill>
        <p:spPr>
          <a:xfrm>
            <a:off x="2338951" y="3886200"/>
            <a:ext cx="7238999" cy="1494330"/>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35</a:t>
            </a:fld>
            <a:endParaRPr lang="en-US" sz="1600" dirty="0"/>
          </a:p>
        </p:txBody>
      </p:sp>
      <p:sp>
        <p:nvSpPr>
          <p:cNvPr id="11" name="Title 1">
            <a:extLst>
              <a:ext uri="{FF2B5EF4-FFF2-40B4-BE49-F238E27FC236}">
                <a16:creationId xmlns:a16="http://schemas.microsoft.com/office/drawing/2014/main" id="{08524572-4329-5546-96B9-3772759A3A8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Persistent Volume Claims</a:t>
            </a:r>
          </a:p>
        </p:txBody>
      </p:sp>
    </p:spTree>
    <p:extLst>
      <p:ext uri="{BB962C8B-B14F-4D97-AF65-F5344CB8AC3E}">
        <p14:creationId xmlns:p14="http://schemas.microsoft.com/office/powerpoint/2010/main" val="81611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BD4DDEA5-586B-0043-90A1-1D8E23526F39}"/>
              </a:ext>
            </a:extLst>
          </p:cNvPr>
          <p:cNvSpPr/>
          <p:nvPr/>
        </p:nvSpPr>
        <p:spPr>
          <a:xfrm>
            <a:off x="2514600" y="1600201"/>
            <a:ext cx="5715000" cy="3139321"/>
          </a:xfrm>
          <a:prstGeom prst="rect">
            <a:avLst/>
          </a:prstGeom>
        </p:spPr>
        <p:txBody>
          <a:bodyPr wrap="square">
            <a:spAutoFit/>
          </a:bodyPr>
          <a:lstStyle/>
          <a:p>
            <a:r>
              <a:rPr lang="en-US" dirty="0">
                <a:solidFill>
                  <a:srgbClr val="00A3AF"/>
                </a:solidFill>
                <a:latin typeface="Courier" pitchFamily="2" charset="0"/>
              </a:rPr>
              <a:t>kind</a:t>
            </a:r>
            <a:r>
              <a:rPr lang="en-US" dirty="0">
                <a:solidFill>
                  <a:srgbClr val="C020BF"/>
                </a:solidFill>
                <a:latin typeface="Courier" pitchFamily="2" charset="0"/>
              </a:rPr>
              <a:t>:</a:t>
            </a:r>
            <a:r>
              <a:rPr lang="en-US" dirty="0">
                <a:solidFill>
                  <a:srgbClr val="4D2F2D"/>
                </a:solidFill>
                <a:latin typeface="Courier" pitchFamily="2" charset="0"/>
              </a:rPr>
              <a:t> </a:t>
            </a:r>
            <a:r>
              <a:rPr lang="en-US" dirty="0" err="1">
                <a:solidFill>
                  <a:srgbClr val="4D2F2D"/>
                </a:solidFill>
                <a:latin typeface="Courier" pitchFamily="2" charset="0"/>
              </a:rPr>
              <a:t>PersistentVolumeClaim</a:t>
            </a:r>
            <a:endParaRPr lang="en-US" dirty="0">
              <a:solidFill>
                <a:srgbClr val="4D2F2D"/>
              </a:solidFill>
              <a:latin typeface="Courier" pitchFamily="2" charset="0"/>
            </a:endParaRPr>
          </a:p>
          <a:p>
            <a:r>
              <a:rPr lang="en-US" dirty="0" err="1">
                <a:solidFill>
                  <a:srgbClr val="00A3AF"/>
                </a:solidFill>
                <a:latin typeface="Courier" pitchFamily="2" charset="0"/>
              </a:rPr>
              <a:t>apiVersion</a:t>
            </a:r>
            <a:r>
              <a:rPr lang="en-US" dirty="0">
                <a:solidFill>
                  <a:srgbClr val="C020BF"/>
                </a:solidFill>
                <a:latin typeface="Courier" pitchFamily="2" charset="0"/>
              </a:rPr>
              <a:t>:</a:t>
            </a:r>
            <a:r>
              <a:rPr lang="en-US" dirty="0">
                <a:solidFill>
                  <a:srgbClr val="4D2F2D"/>
                </a:solidFill>
                <a:latin typeface="Courier" pitchFamily="2" charset="0"/>
              </a:rPr>
              <a:t> v1</a:t>
            </a:r>
            <a:endParaRPr lang="en-US" dirty="0">
              <a:solidFill>
                <a:srgbClr val="00A3AF"/>
              </a:solidFill>
              <a:latin typeface="Courier" pitchFamily="2" charset="0"/>
            </a:endParaRPr>
          </a:p>
          <a:p>
            <a:r>
              <a:rPr lang="en-US" dirty="0">
                <a:solidFill>
                  <a:srgbClr val="00A3AF"/>
                </a:solidFill>
                <a:latin typeface="Courier" pitchFamily="2" charset="0"/>
              </a:rPr>
              <a:t>metadata</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name</a:t>
            </a:r>
            <a:r>
              <a:rPr lang="en-US" dirty="0">
                <a:solidFill>
                  <a:srgbClr val="C020BF"/>
                </a:solidFill>
                <a:latin typeface="Courier" pitchFamily="2" charset="0"/>
              </a:rPr>
              <a:t>:</a:t>
            </a:r>
            <a:r>
              <a:rPr lang="en-US" dirty="0">
                <a:solidFill>
                  <a:srgbClr val="4D2F2D"/>
                </a:solidFill>
                <a:latin typeface="Courier" pitchFamily="2" charset="0"/>
              </a:rPr>
              <a:t> user-service-war-</a:t>
            </a:r>
            <a:r>
              <a:rPr lang="en-US" dirty="0" err="1">
                <a:solidFill>
                  <a:srgbClr val="4D2F2D"/>
                </a:solidFill>
                <a:latin typeface="Courier" pitchFamily="2" charset="0"/>
              </a:rPr>
              <a:t>pv</a:t>
            </a:r>
            <a:r>
              <a:rPr lang="en-US" dirty="0">
                <a:solidFill>
                  <a:srgbClr val="4D2F2D"/>
                </a:solidFill>
                <a:latin typeface="Courier" pitchFamily="2" charset="0"/>
              </a:rPr>
              <a:t>-claim</a:t>
            </a:r>
          </a:p>
          <a:p>
            <a:r>
              <a:rPr lang="en-US" dirty="0">
                <a:solidFill>
                  <a:srgbClr val="00A3AF"/>
                </a:solidFill>
                <a:latin typeface="Courier" pitchFamily="2" charset="0"/>
              </a:rPr>
              <a:t>spec</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err="1">
                <a:solidFill>
                  <a:srgbClr val="00A3AF"/>
                </a:solidFill>
                <a:latin typeface="Courier" pitchFamily="2" charset="0"/>
              </a:rPr>
              <a:t>storageClassName</a:t>
            </a:r>
            <a:r>
              <a:rPr lang="en-US" dirty="0">
                <a:solidFill>
                  <a:srgbClr val="C020BF"/>
                </a:solidFill>
                <a:latin typeface="Courier" pitchFamily="2" charset="0"/>
              </a:rPr>
              <a:t>:</a:t>
            </a:r>
            <a:r>
              <a:rPr lang="en-US" dirty="0">
                <a:solidFill>
                  <a:srgbClr val="4D2F2D"/>
                </a:solidFill>
                <a:latin typeface="Courier" pitchFamily="2" charset="0"/>
              </a:rPr>
              <a:t> manual</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err="1">
                <a:solidFill>
                  <a:srgbClr val="00A3AF"/>
                </a:solidFill>
                <a:latin typeface="Courier" pitchFamily="2" charset="0"/>
              </a:rPr>
              <a:t>accessModes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B7650A"/>
                </a:solidFill>
                <a:latin typeface="Courier" pitchFamily="2" charset="0"/>
              </a:rPr>
              <a:t>- </a:t>
            </a:r>
            <a:r>
              <a:rPr lang="en-US" dirty="0" err="1">
                <a:solidFill>
                  <a:srgbClr val="4D2F2D"/>
                </a:solidFill>
                <a:latin typeface="Courier" pitchFamily="2" charset="0"/>
              </a:rPr>
              <a:t>ReadWriteOnce</a:t>
            </a:r>
            <a:endParaRPr lang="en-US" dirty="0">
              <a:solidFill>
                <a:srgbClr val="4D2F2D"/>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resources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requests</a:t>
            </a:r>
            <a:r>
              <a:rPr lang="en-US" dirty="0">
                <a:solidFill>
                  <a:srgbClr val="C020BF"/>
                </a:solidFill>
                <a:latin typeface="Courier" pitchFamily="2" charset="0"/>
              </a:rPr>
              <a:t>:</a:t>
            </a:r>
            <a:endParaRPr lang="en-US" dirty="0">
              <a:solidFill>
                <a:srgbClr val="00A3AF"/>
              </a:solidFill>
              <a:latin typeface="Courier" pitchFamily="2" charset="0"/>
            </a:endParaRPr>
          </a:p>
          <a:p>
            <a:r>
              <a:rPr lang="en-US" dirty="0">
                <a:solidFill>
                  <a:srgbClr val="4D2F2D"/>
                </a:solidFill>
                <a:latin typeface="Courier" pitchFamily="2" charset="0"/>
              </a:rPr>
              <a:t>      </a:t>
            </a:r>
            <a:r>
              <a:rPr lang="en-US" dirty="0">
                <a:solidFill>
                  <a:srgbClr val="00A3AF"/>
                </a:solidFill>
                <a:latin typeface="Courier" pitchFamily="2" charset="0"/>
              </a:rPr>
              <a:t>storage</a:t>
            </a:r>
            <a:r>
              <a:rPr lang="en-US" dirty="0">
                <a:solidFill>
                  <a:srgbClr val="C020BF"/>
                </a:solidFill>
                <a:latin typeface="Courier" pitchFamily="2" charset="0"/>
              </a:rPr>
              <a:t>:</a:t>
            </a:r>
            <a:r>
              <a:rPr lang="en-US" dirty="0">
                <a:solidFill>
                  <a:srgbClr val="4D2F2D"/>
                </a:solidFill>
                <a:latin typeface="Courier" pitchFamily="2" charset="0"/>
              </a:rPr>
              <a:t> 1Gi</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36</a:t>
            </a:fld>
            <a:endParaRPr lang="en-US" sz="1600" dirty="0"/>
          </a:p>
        </p:txBody>
      </p:sp>
      <p:sp>
        <p:nvSpPr>
          <p:cNvPr id="10" name="Title 1">
            <a:extLst>
              <a:ext uri="{FF2B5EF4-FFF2-40B4-BE49-F238E27FC236}">
                <a16:creationId xmlns:a16="http://schemas.microsoft.com/office/drawing/2014/main" id="{88612BDB-A496-9740-8434-443BC62F645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Persistent Volume Claim </a:t>
            </a:r>
          </a:p>
        </p:txBody>
      </p:sp>
    </p:spTree>
    <p:extLst>
      <p:ext uri="{BB962C8B-B14F-4D97-AF65-F5344CB8AC3E}">
        <p14:creationId xmlns:p14="http://schemas.microsoft.com/office/powerpoint/2010/main" val="140130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C5D4C804-B47E-A84F-8173-62655E3AC73D}"/>
              </a:ext>
            </a:extLst>
          </p:cNvPr>
          <p:cNvSpPr/>
          <p:nvPr/>
        </p:nvSpPr>
        <p:spPr>
          <a:xfrm>
            <a:off x="1866900" y="1659928"/>
            <a:ext cx="8458200" cy="4524315"/>
          </a:xfrm>
          <a:prstGeom prst="rect">
            <a:avLst/>
          </a:prstGeom>
        </p:spPr>
        <p:txBody>
          <a:bodyPr wrap="square">
            <a:spAutoFit/>
          </a:bodyPr>
          <a:lstStyle/>
          <a:p>
            <a:r>
              <a:rPr lang="en-US" sz="1600" dirty="0" err="1">
                <a:solidFill>
                  <a:srgbClr val="00A3AF"/>
                </a:solidFill>
                <a:latin typeface="Courier" pitchFamily="2" charset="0"/>
              </a:rPr>
              <a:t>apiVersion</a:t>
            </a:r>
            <a:r>
              <a:rPr lang="en-US" sz="1600" dirty="0">
                <a:solidFill>
                  <a:srgbClr val="C020BF"/>
                </a:solidFill>
                <a:latin typeface="Courier" pitchFamily="2" charset="0"/>
              </a:rPr>
              <a:t>:</a:t>
            </a:r>
            <a:r>
              <a:rPr lang="en-US" sz="1600" dirty="0">
                <a:solidFill>
                  <a:srgbClr val="4D2F2D"/>
                </a:solidFill>
                <a:latin typeface="Courier" pitchFamily="2" charset="0"/>
              </a:rPr>
              <a:t> extensions/v1beta1</a:t>
            </a:r>
          </a:p>
          <a:p>
            <a:r>
              <a:rPr lang="en-US" sz="1600" dirty="0">
                <a:solidFill>
                  <a:srgbClr val="00A3AF"/>
                </a:solidFill>
                <a:latin typeface="Courier" pitchFamily="2" charset="0"/>
              </a:rPr>
              <a:t>kind</a:t>
            </a:r>
            <a:r>
              <a:rPr lang="en-US" sz="1600" dirty="0">
                <a:solidFill>
                  <a:srgbClr val="C020BF"/>
                </a:solidFill>
                <a:latin typeface="Courier" pitchFamily="2" charset="0"/>
              </a:rPr>
              <a:t>:</a:t>
            </a:r>
            <a:r>
              <a:rPr lang="en-US" sz="1600" dirty="0">
                <a:solidFill>
                  <a:srgbClr val="4D2F2D"/>
                </a:solidFill>
                <a:latin typeface="Courier" pitchFamily="2" charset="0"/>
              </a:rPr>
              <a:t> Deployment</a:t>
            </a:r>
          </a:p>
          <a:p>
            <a:r>
              <a:rPr lang="en-US" sz="1600" dirty="0">
                <a:solidFill>
                  <a:srgbClr val="00A3AF"/>
                </a:solidFill>
                <a:latin typeface="Courier" pitchFamily="2" charset="0"/>
              </a:rPr>
              <a:t>metadata</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userservice</a:t>
            </a:r>
            <a:endParaRPr lang="en-US" sz="1600" dirty="0">
              <a:solidFill>
                <a:srgbClr val="4D2F2D"/>
              </a:solidFill>
              <a:latin typeface="Courier" pitchFamily="2" charset="0"/>
            </a:endParaRPr>
          </a:p>
          <a:p>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replicas</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a:solidFill>
                  <a:srgbClr val="B12513"/>
                </a:solidFill>
                <a:latin typeface="Courier" pitchFamily="2" charset="0"/>
              </a:rPr>
              <a:t>1</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template</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spec</a:t>
            </a:r>
            <a:r>
              <a:rPr lang="en-US" sz="1600" dirty="0">
                <a:solidFill>
                  <a:srgbClr val="C020BF"/>
                </a:solidFill>
                <a:latin typeface="Courier" pitchFamily="2" charset="0"/>
              </a:rPr>
              <a:t>:</a:t>
            </a:r>
            <a:endParaRPr lang="en-US" sz="1600" dirty="0">
              <a:solidFill>
                <a:srgbClr val="4D2F2D"/>
              </a:solidFill>
              <a:latin typeface="Courier" pitchFamily="2" charset="0"/>
            </a:endParaRPr>
          </a:p>
          <a:p>
            <a:r>
              <a:rPr lang="en-US" sz="1600" dirty="0">
                <a:solidFill>
                  <a:srgbClr val="4D2F2D"/>
                </a:solidFill>
                <a:latin typeface="Courier" pitchFamily="2" charset="0"/>
              </a:rPr>
              <a:t>      </a:t>
            </a:r>
            <a:r>
              <a:rPr lang="en-US" sz="1600" dirty="0">
                <a:solidFill>
                  <a:srgbClr val="00A3AF"/>
                </a:solidFill>
                <a:latin typeface="Courier" pitchFamily="2" charset="0"/>
              </a:rPr>
              <a:t>containers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volumeMounts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err="1">
                <a:solidFill>
                  <a:srgbClr val="00A3AF"/>
                </a:solidFill>
                <a:latin typeface="Courier" pitchFamily="2" charset="0"/>
              </a:rPr>
              <a:t>mountPath</a:t>
            </a:r>
            <a:r>
              <a:rPr lang="en-US" sz="1600" dirty="0">
                <a:solidFill>
                  <a:srgbClr val="C020BF"/>
                </a:solidFill>
                <a:latin typeface="Courier" pitchFamily="2" charset="0"/>
              </a:rPr>
              <a:t>:</a:t>
            </a:r>
            <a:r>
              <a:rPr lang="en-US" sz="1600" dirty="0">
                <a:solidFill>
                  <a:srgbClr val="4D2F2D"/>
                </a:solidFill>
                <a:latin typeface="Courier" pitchFamily="2" charset="0"/>
              </a:rPr>
              <a:t> /</a:t>
            </a:r>
            <a:r>
              <a:rPr lang="en-US" sz="1600" dirty="0" err="1">
                <a:solidFill>
                  <a:srgbClr val="4D2F2D"/>
                </a:solidFill>
                <a:latin typeface="Courier" pitchFamily="2" charset="0"/>
              </a:rPr>
              <a:t>usr</a:t>
            </a:r>
            <a:r>
              <a:rPr lang="en-US" sz="1600" dirty="0">
                <a:solidFill>
                  <a:srgbClr val="4D2F2D"/>
                </a:solidFill>
                <a:latin typeface="Courier" pitchFamily="2" charset="0"/>
              </a:rPr>
              <a:t>/local/tomcat/</a:t>
            </a:r>
            <a:r>
              <a:rPr lang="en-US" sz="1600" dirty="0" err="1">
                <a:solidFill>
                  <a:srgbClr val="4D2F2D"/>
                </a:solidFill>
                <a:latin typeface="Courier" pitchFamily="2" charset="0"/>
              </a:rPr>
              <a:t>webapps</a:t>
            </a:r>
            <a:r>
              <a:rPr lang="en-US" sz="1600" dirty="0">
                <a:solidFill>
                  <a:srgbClr val="4D2F2D"/>
                </a:solidFill>
                <a:latin typeface="Courier" pitchFamily="2" charset="0"/>
              </a:rPr>
              <a:t>/user-service-1.0.war</a:t>
            </a:r>
          </a:p>
          <a:p>
            <a:r>
              <a:rPr lang="en-US" sz="1600" dirty="0">
                <a:solidFill>
                  <a:srgbClr val="4D2F2D"/>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p>
          <a:p>
            <a:r>
              <a:rPr lang="en-US" sz="1600" dirty="0">
                <a:solidFill>
                  <a:srgbClr val="4D2F2D"/>
                </a:solidFill>
                <a:latin typeface="Courier" pitchFamily="2" charset="0"/>
              </a:rPr>
              <a:t>      </a:t>
            </a:r>
            <a:r>
              <a:rPr lang="en-US" sz="1600" dirty="0">
                <a:solidFill>
                  <a:srgbClr val="00A3AF"/>
                </a:solidFill>
                <a:latin typeface="Courier" pitchFamily="2" charset="0"/>
              </a:rPr>
              <a:t>volumes</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a:solidFill>
                  <a:srgbClr val="B7650A"/>
                </a:solidFill>
                <a:latin typeface="Courier" pitchFamily="2" charset="0"/>
              </a:rPr>
              <a:t>- </a:t>
            </a:r>
            <a:r>
              <a:rPr lang="en-US" sz="1600" dirty="0">
                <a:solidFill>
                  <a:srgbClr val="00A3AF"/>
                </a:solidFill>
                <a:latin typeface="Courier" pitchFamily="2" charset="0"/>
              </a:rPr>
              <a:t>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p>
          <a:p>
            <a:r>
              <a:rPr lang="en-US" sz="1600" dirty="0">
                <a:solidFill>
                  <a:srgbClr val="4D2F2D"/>
                </a:solidFill>
                <a:latin typeface="Courier" pitchFamily="2" charset="0"/>
              </a:rPr>
              <a:t>        </a:t>
            </a:r>
            <a:r>
              <a:rPr lang="en-US" sz="1600" dirty="0" err="1">
                <a:solidFill>
                  <a:srgbClr val="00A3AF"/>
                </a:solidFill>
                <a:latin typeface="Courier" pitchFamily="2" charset="0"/>
              </a:rPr>
              <a:t>persistentVolumeClaim</a:t>
            </a:r>
            <a:r>
              <a:rPr lang="en-US" sz="1600" dirty="0">
                <a:solidFill>
                  <a:srgbClr val="C020BF"/>
                </a:solidFill>
                <a:latin typeface="Courier" pitchFamily="2" charset="0"/>
              </a:rPr>
              <a:t>:</a:t>
            </a:r>
            <a:endParaRPr lang="en-US" sz="1600" dirty="0">
              <a:solidFill>
                <a:srgbClr val="00A3AF"/>
              </a:solidFill>
              <a:latin typeface="Courier" pitchFamily="2" charset="0"/>
            </a:endParaRPr>
          </a:p>
          <a:p>
            <a:r>
              <a:rPr lang="en-US" sz="1600" dirty="0">
                <a:solidFill>
                  <a:srgbClr val="4D2F2D"/>
                </a:solidFill>
                <a:latin typeface="Courier" pitchFamily="2" charset="0"/>
              </a:rPr>
              <a:t>          </a:t>
            </a:r>
            <a:r>
              <a:rPr lang="en-US" sz="1600" dirty="0" err="1">
                <a:solidFill>
                  <a:srgbClr val="00A3AF"/>
                </a:solidFill>
                <a:latin typeface="Courier" pitchFamily="2" charset="0"/>
              </a:rPr>
              <a:t>claimName</a:t>
            </a:r>
            <a:r>
              <a:rPr lang="en-US" sz="1600" dirty="0">
                <a:solidFill>
                  <a:srgbClr val="C020BF"/>
                </a:solidFill>
                <a:latin typeface="Courier" pitchFamily="2" charset="0"/>
              </a:rPr>
              <a:t>:</a:t>
            </a:r>
            <a:r>
              <a:rPr lang="en-US" sz="1600" dirty="0">
                <a:solidFill>
                  <a:srgbClr val="4D2F2D"/>
                </a:solidFill>
                <a:latin typeface="Courier" pitchFamily="2" charset="0"/>
              </a:rPr>
              <a:t> user-service-war-</a:t>
            </a:r>
            <a:r>
              <a:rPr lang="en-US" sz="1600" dirty="0" err="1">
                <a:solidFill>
                  <a:srgbClr val="4D2F2D"/>
                </a:solidFill>
                <a:latin typeface="Courier" pitchFamily="2" charset="0"/>
              </a:rPr>
              <a:t>pv</a:t>
            </a:r>
            <a:r>
              <a:rPr lang="en-US" sz="1600" dirty="0">
                <a:solidFill>
                  <a:srgbClr val="4D2F2D"/>
                </a:solidFill>
                <a:latin typeface="Courier" pitchFamily="2" charset="0"/>
              </a:rPr>
              <a:t>-claim</a:t>
            </a: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37</a:t>
            </a:fld>
            <a:endParaRPr lang="en-US" sz="1600" dirty="0"/>
          </a:p>
        </p:txBody>
      </p:sp>
      <p:sp>
        <p:nvSpPr>
          <p:cNvPr id="10" name="Title 1">
            <a:extLst>
              <a:ext uri="{FF2B5EF4-FFF2-40B4-BE49-F238E27FC236}">
                <a16:creationId xmlns:a16="http://schemas.microsoft.com/office/drawing/2014/main" id="{7E93399A-93E4-CD41-9265-578C9A7D771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Example: Deployment using PVC </a:t>
            </a:r>
          </a:p>
        </p:txBody>
      </p:sp>
    </p:spTree>
    <p:extLst>
      <p:ext uri="{BB962C8B-B14F-4D97-AF65-F5344CB8AC3E}">
        <p14:creationId xmlns:p14="http://schemas.microsoft.com/office/powerpoint/2010/main" val="155256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6" name="Google Shape;2146;p290"/>
          <p:cNvSpPr txBox="1">
            <a:spLocks noGrp="1"/>
          </p:cNvSpPr>
          <p:nvPr>
            <p:ph type="body" idx="1"/>
          </p:nvPr>
        </p:nvSpPr>
        <p:spPr>
          <a:xfrm>
            <a:off x="790574" y="1887218"/>
            <a:ext cx="10715626" cy="3932434"/>
          </a:xfrm>
          <a:prstGeom prst="rect">
            <a:avLst/>
          </a:prstGeom>
          <a:noFill/>
          <a:ln>
            <a:noFill/>
          </a:ln>
        </p:spPr>
        <p:txBody>
          <a:bodyPr spcFirstLastPara="1" vert="horz" wrap="square" lIns="91425" tIns="45700" rIns="91425" bIns="45700" rtlCol="0" anchor="t" anchorCtr="0">
            <a:noAutofit/>
          </a:bodyPr>
          <a:lstStyle/>
          <a:p>
            <a:pPr marL="431800" indent="-342900">
              <a:spcBef>
                <a:spcPts val="0"/>
              </a:spcBef>
              <a:buClr>
                <a:srgbClr val="000000"/>
              </a:buClr>
              <a:buSzPts val="2200"/>
            </a:pPr>
            <a:r>
              <a:rPr lang="en-US" sz="1800" dirty="0"/>
              <a:t>create </a:t>
            </a:r>
            <a:r>
              <a:rPr lang="en-US" sz="1800" dirty="0" err="1"/>
              <a:t>pods,PV</a:t>
            </a:r>
            <a:r>
              <a:rPr lang="en-US" sz="1800" dirty="0"/>
              <a:t> and PVC</a:t>
            </a:r>
            <a:endParaRPr sz="1800" dirty="0"/>
          </a:p>
          <a:p>
            <a:pPr marL="431800" indent="-342900">
              <a:spcBef>
                <a:spcPts val="0"/>
              </a:spcBef>
              <a:buClr>
                <a:srgbClr val="000000"/>
              </a:buClr>
              <a:buSzPts val="2200"/>
            </a:pPr>
            <a:r>
              <a:rPr lang="en-US" sz="1800" dirty="0"/>
              <a:t>Experiment with creating end to end application, mount volume, read from shared pod</a:t>
            </a:r>
            <a:endParaRPr sz="1800" dirty="0"/>
          </a:p>
          <a:p>
            <a:pPr marL="431800" indent="-342900">
              <a:spcBef>
                <a:spcPts val="0"/>
              </a:spcBef>
              <a:buClr>
                <a:srgbClr val="000000"/>
              </a:buClr>
              <a:buSzPts val="2200"/>
            </a:pPr>
            <a:r>
              <a:rPr lang="en-US" sz="1800" dirty="0"/>
              <a:t>Fix a bug</a:t>
            </a:r>
            <a:endParaRPr sz="1800" dirty="0"/>
          </a:p>
          <a:p>
            <a:pPr marL="0" indent="0">
              <a:spcBef>
                <a:spcPts val="0"/>
              </a:spcBef>
              <a:buNone/>
            </a:pPr>
            <a:endParaRPr lang="en-US" sz="1200" dirty="0"/>
          </a:p>
          <a:p>
            <a:pPr marL="0" indent="0">
              <a:spcBef>
                <a:spcPts val="0"/>
              </a:spcBef>
              <a:buNone/>
            </a:pPr>
            <a:endParaRPr sz="1200" dirty="0"/>
          </a:p>
          <a:p>
            <a:pPr marL="0" indent="0">
              <a:spcBef>
                <a:spcPts val="0"/>
              </a:spcBef>
              <a:buNone/>
            </a:pPr>
            <a:r>
              <a:rPr lang="en-US" sz="2200" dirty="0"/>
              <a:t>cd to ex6</a:t>
            </a:r>
          </a:p>
          <a:p>
            <a:pPr marL="0" indent="0">
              <a:spcBef>
                <a:spcPts val="0"/>
              </a:spcBef>
              <a:buNone/>
            </a:pPr>
            <a:r>
              <a:rPr lang="en-US" sz="2000" dirty="0"/>
              <a:t>6.1 Exercise of Volume</a:t>
            </a:r>
            <a:endParaRPr sz="2000" dirty="0"/>
          </a:p>
          <a:p>
            <a:pPr marL="0" indent="0">
              <a:spcBef>
                <a:spcPts val="0"/>
              </a:spcBef>
              <a:buNone/>
            </a:pPr>
            <a:r>
              <a:rPr lang="en-US" sz="2000" u="sng" dirty="0">
                <a:solidFill>
                  <a:schemeClr val="hlink"/>
                </a:solidFill>
                <a:hlinkClick r:id="rId3"/>
              </a:rPr>
              <a:t>https://github.com/shekhar2010us/kubernetes_teach_git/blob/master/ex6/create_volumes.md</a:t>
            </a:r>
            <a:endParaRPr lang="en-US" sz="2000" u="sng" dirty="0">
              <a:solidFill>
                <a:schemeClr val="hlink"/>
              </a:solidFill>
            </a:endParaRPr>
          </a:p>
          <a:p>
            <a:pPr marL="0" indent="0">
              <a:spcBef>
                <a:spcPts val="0"/>
              </a:spcBef>
              <a:buNone/>
            </a:pPr>
            <a:endParaRPr lang="en-US" sz="2000" dirty="0"/>
          </a:p>
          <a:p>
            <a:pPr marL="0" indent="0">
              <a:spcBef>
                <a:spcPts val="0"/>
              </a:spcBef>
              <a:buNone/>
            </a:pPr>
            <a:endParaRPr sz="2000" dirty="0"/>
          </a:p>
          <a:p>
            <a:pPr marL="0" indent="0">
              <a:spcBef>
                <a:spcPts val="0"/>
              </a:spcBef>
              <a:buNone/>
            </a:pPr>
            <a:r>
              <a:rPr lang="en-US" sz="2000" dirty="0"/>
              <a:t>6.2 Exercise on PV, PVC</a:t>
            </a:r>
          </a:p>
          <a:p>
            <a:pPr marL="0" indent="0">
              <a:spcBef>
                <a:spcPts val="0"/>
              </a:spcBef>
              <a:buNone/>
            </a:pPr>
            <a:r>
              <a:rPr lang="en-US" sz="2000" dirty="0">
                <a:hlinkClick r:id="rId4"/>
              </a:rPr>
              <a:t>https://github.com/shekhar2010us/kubernetes_teach_git/blob/master/ex6/create_pv.md</a:t>
            </a:r>
            <a:endParaRPr lang="en-US" sz="2000" dirty="0"/>
          </a:p>
          <a:p>
            <a:pPr marL="0" indent="0">
              <a:spcBef>
                <a:spcPts val="0"/>
              </a:spcBef>
              <a:buNone/>
            </a:pPr>
            <a:endParaRPr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38</a:t>
            </a:fld>
            <a:endParaRPr lang="en-US" sz="1600" dirty="0"/>
          </a:p>
        </p:txBody>
      </p:sp>
      <p:sp>
        <p:nvSpPr>
          <p:cNvPr id="10" name="Title 1">
            <a:extLst>
              <a:ext uri="{FF2B5EF4-FFF2-40B4-BE49-F238E27FC236}">
                <a16:creationId xmlns:a16="http://schemas.microsoft.com/office/drawing/2014/main" id="{EA4008C2-E199-2E4F-B968-DA006DA0A4F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(Volume, PV, PVC) </a:t>
            </a:r>
          </a:p>
        </p:txBody>
      </p:sp>
    </p:spTree>
    <p:extLst>
      <p:ext uri="{BB962C8B-B14F-4D97-AF65-F5344CB8AC3E}">
        <p14:creationId xmlns:p14="http://schemas.microsoft.com/office/powerpoint/2010/main" val="251517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 Classes</a:t>
            </a:r>
          </a:p>
        </p:txBody>
      </p:sp>
    </p:spTree>
    <p:extLst>
      <p:ext uri="{BB962C8B-B14F-4D97-AF65-F5344CB8AC3E}">
        <p14:creationId xmlns:p14="http://schemas.microsoft.com/office/powerpoint/2010/main" val="409356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pic>
        <p:nvPicPr>
          <p:cNvPr id="1596" name="Google Shape;1596;p227"/>
          <p:cNvPicPr preferRelativeResize="0"/>
          <p:nvPr/>
        </p:nvPicPr>
        <p:blipFill>
          <a:blip r:embed="rId3">
            <a:alphaModFix/>
          </a:blip>
          <a:stretch>
            <a:fillRect/>
          </a:stretch>
        </p:blipFill>
        <p:spPr>
          <a:xfrm>
            <a:off x="1878227" y="1734725"/>
            <a:ext cx="7760047" cy="4109667"/>
          </a:xfrm>
          <a:prstGeom prst="rect">
            <a:avLst/>
          </a:prstGeom>
          <a:noFill/>
          <a:ln>
            <a:noFill/>
          </a:ln>
        </p:spPr>
      </p:pic>
      <p:sp>
        <p:nvSpPr>
          <p:cNvPr id="1597" name="Google Shape;1597;p227"/>
          <p:cNvSpPr txBox="1"/>
          <p:nvPr/>
        </p:nvSpPr>
        <p:spPr>
          <a:xfrm>
            <a:off x="1785350" y="5849975"/>
            <a:ext cx="6805800" cy="334500"/>
          </a:xfrm>
          <a:prstGeom prst="rect">
            <a:avLst/>
          </a:prstGeom>
          <a:noFill/>
          <a:ln>
            <a:noFill/>
          </a:ln>
        </p:spPr>
        <p:txBody>
          <a:bodyPr spcFirstLastPara="1" wrap="square" lIns="91425" tIns="91425" rIns="91425" bIns="91425" anchor="t" anchorCtr="0">
            <a:noAutofit/>
          </a:bodyPr>
          <a:lstStyle/>
          <a:p>
            <a:r>
              <a:rPr lang="en-US" sz="900"/>
              <a:t>Ref:- https://www.linkedin.com/learning/learning-kubernetes/next-steps</a:t>
            </a:r>
            <a:endParaRPr sz="90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a:t>
            </a:fld>
            <a:endParaRPr lang="en-US" sz="1600" dirty="0"/>
          </a:p>
        </p:txBody>
      </p:sp>
      <p:sp>
        <p:nvSpPr>
          <p:cNvPr id="11" name="Title 1">
            <a:extLst>
              <a:ext uri="{FF2B5EF4-FFF2-40B4-BE49-F238E27FC236}">
                <a16:creationId xmlns:a16="http://schemas.microsoft.com/office/drawing/2014/main" id="{35653257-782F-8A4D-9E7C-4BACC246F01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Pods</a:t>
            </a:r>
          </a:p>
        </p:txBody>
      </p:sp>
    </p:spTree>
    <p:extLst>
      <p:ext uri="{BB962C8B-B14F-4D97-AF65-F5344CB8AC3E}">
        <p14:creationId xmlns:p14="http://schemas.microsoft.com/office/powerpoint/2010/main" val="3762023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40</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Storage	 Classes</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609600" y="1690687"/>
            <a:ext cx="1104899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dirty="0" err="1"/>
              <a:t>StorageClass</a:t>
            </a:r>
            <a:r>
              <a:rPr lang="en-IN" dirty="0"/>
              <a:t> provides a way for administrators to describe the “classes” of storage they offer. Different classes might map to quality-of-service levels, or to backup policies, or to arbitrary policies determined by the cluster administrators. Kubernetes itself is unopinionated about what classes represent. This concept is sometimes called “profiles” in other storage systems.</a:t>
            </a:r>
          </a:p>
        </p:txBody>
      </p:sp>
    </p:spTree>
    <p:extLst>
      <p:ext uri="{BB962C8B-B14F-4D97-AF65-F5344CB8AC3E}">
        <p14:creationId xmlns:p14="http://schemas.microsoft.com/office/powerpoint/2010/main" val="397620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41</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Storage	Class Resources</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444500" y="1690687"/>
            <a:ext cx="11328399" cy="416367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dirty="0"/>
              <a:t>Each </a:t>
            </a:r>
            <a:r>
              <a:rPr lang="en-IN" dirty="0" err="1"/>
              <a:t>StorageClass</a:t>
            </a:r>
            <a:r>
              <a:rPr lang="en-IN" dirty="0"/>
              <a:t> contains the following fields:</a:t>
            </a:r>
          </a:p>
          <a:p>
            <a:pPr lvl="1">
              <a:lnSpc>
                <a:spcPct val="150000"/>
              </a:lnSpc>
            </a:pPr>
            <a:r>
              <a:rPr lang="en-IN" b="1" dirty="0"/>
              <a:t>provisioner</a:t>
            </a:r>
            <a:r>
              <a:rPr lang="en-IN" dirty="0"/>
              <a:t> – determines what volume plugin is used for provisioning PVs. This can change based on the provider.</a:t>
            </a:r>
          </a:p>
          <a:p>
            <a:pPr lvl="1">
              <a:lnSpc>
                <a:spcPct val="150000"/>
              </a:lnSpc>
            </a:pPr>
            <a:r>
              <a:rPr lang="en-IN" b="1" dirty="0"/>
              <a:t>parameters</a:t>
            </a:r>
            <a:r>
              <a:rPr lang="en-IN" dirty="0"/>
              <a:t> – describe volumes belonging to the storage class. Different parameters may be accepted depending on the provisioner.</a:t>
            </a:r>
          </a:p>
          <a:p>
            <a:pPr lvl="1">
              <a:lnSpc>
                <a:spcPct val="150000"/>
              </a:lnSpc>
            </a:pPr>
            <a:r>
              <a:rPr lang="en-IN" b="1" dirty="0" err="1"/>
              <a:t>reclaimPolicy</a:t>
            </a:r>
            <a:r>
              <a:rPr lang="en-IN" dirty="0"/>
              <a:t> – can be either Delete or Retain. Default is Delete.</a:t>
            </a:r>
          </a:p>
          <a:p>
            <a:pPr lvl="1">
              <a:lnSpc>
                <a:spcPct val="150000"/>
              </a:lnSpc>
            </a:pPr>
            <a:r>
              <a:rPr lang="en-IN" b="1" dirty="0" err="1"/>
              <a:t>mountOptions</a:t>
            </a:r>
            <a:r>
              <a:rPr lang="en-IN" dirty="0"/>
              <a:t> – for PVs that are dynamically created by a storage class.</a:t>
            </a:r>
          </a:p>
          <a:p>
            <a:pPr lvl="1">
              <a:lnSpc>
                <a:spcPct val="150000"/>
              </a:lnSpc>
            </a:pPr>
            <a:r>
              <a:rPr lang="en-IN" b="1" dirty="0" err="1"/>
              <a:t>volumeBindingMode</a:t>
            </a:r>
            <a:r>
              <a:rPr lang="en-IN" dirty="0"/>
              <a:t> – controls when volume binding and dynamic provisioning should occur. It can can be Immediate or </a:t>
            </a:r>
            <a:r>
              <a:rPr lang="en-IN" dirty="0" err="1"/>
              <a:t>WaitForFirstConsumer</a:t>
            </a:r>
            <a:r>
              <a:rPr lang="en-IN" dirty="0"/>
              <a:t>. Default is Immediate mode.  </a:t>
            </a:r>
          </a:p>
        </p:txBody>
      </p:sp>
    </p:spTree>
    <p:extLst>
      <p:ext uri="{BB962C8B-B14F-4D97-AF65-F5344CB8AC3E}">
        <p14:creationId xmlns:p14="http://schemas.microsoft.com/office/powerpoint/2010/main" val="3272594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 name="TextBox 1">
            <a:extLst>
              <a:ext uri="{FF2B5EF4-FFF2-40B4-BE49-F238E27FC236}">
                <a16:creationId xmlns:a16="http://schemas.microsoft.com/office/drawing/2014/main" id="{A86581AD-E15F-B940-821E-B5BF8AB9ECF4}"/>
              </a:ext>
            </a:extLst>
          </p:cNvPr>
          <p:cNvSpPr txBox="1"/>
          <p:nvPr/>
        </p:nvSpPr>
        <p:spPr>
          <a:xfrm>
            <a:off x="5572026" y="2198231"/>
            <a:ext cx="663643" cy="369332"/>
          </a:xfrm>
          <a:prstGeom prst="rect">
            <a:avLst/>
          </a:prstGeom>
          <a:noFill/>
        </p:spPr>
        <p:txBody>
          <a:bodyPr wrap="none" rtlCol="0">
            <a:spAutoFit/>
          </a:bodyPr>
          <a:lstStyle/>
          <a:p>
            <a:r>
              <a:rPr lang="en-US" dirty="0"/>
              <a:t>Local</a:t>
            </a: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42</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2125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Storage	Class Examples</a:t>
            </a:r>
          </a:p>
        </p:txBody>
      </p:sp>
      <p:sp>
        <p:nvSpPr>
          <p:cNvPr id="12" name="Google Shape;1631;p232">
            <a:extLst>
              <a:ext uri="{FF2B5EF4-FFF2-40B4-BE49-F238E27FC236}">
                <a16:creationId xmlns:a16="http://schemas.microsoft.com/office/drawing/2014/main" id="{1A6027AF-A1CC-C546-8AA8-2738CA52A783}"/>
              </a:ext>
            </a:extLst>
          </p:cNvPr>
          <p:cNvSpPr/>
          <p:nvPr/>
        </p:nvSpPr>
        <p:spPr>
          <a:xfrm>
            <a:off x="796826" y="1662806"/>
            <a:ext cx="4648770" cy="1440182"/>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local-storage</a:t>
            </a:r>
          </a:p>
          <a:p>
            <a:pPr>
              <a:buClr>
                <a:srgbClr val="4D2F2D"/>
              </a:buClr>
              <a:buSzPts val="1400"/>
            </a:pPr>
            <a:r>
              <a:rPr lang="en-US" sz="1400" dirty="0">
                <a:solidFill>
                  <a:srgbClr val="4D2F2D"/>
                </a:solidFill>
                <a:latin typeface="Courier"/>
                <a:sym typeface="Courier"/>
              </a:rPr>
              <a:t>provisioner: </a:t>
            </a:r>
            <a:r>
              <a:rPr lang="en-US" sz="1400" dirty="0" err="1">
                <a:solidFill>
                  <a:srgbClr val="4D2F2D"/>
                </a:solidFill>
                <a:latin typeface="Courier"/>
                <a:sym typeface="Courier"/>
              </a:rPr>
              <a:t>kubernetes.io</a:t>
            </a:r>
            <a:r>
              <a:rPr lang="en-US" sz="1400" dirty="0">
                <a:solidFill>
                  <a:srgbClr val="4D2F2D"/>
                </a:solidFill>
                <a:latin typeface="Courier"/>
                <a:sym typeface="Courier"/>
              </a:rPr>
              <a:t>/no-provisioner</a:t>
            </a:r>
            <a:endParaRPr dirty="0"/>
          </a:p>
          <a:p>
            <a:pPr>
              <a:buClr>
                <a:srgbClr val="4D2F2D"/>
              </a:buClr>
              <a:buSzPts val="1400"/>
            </a:pPr>
            <a:r>
              <a:rPr lang="en-US" sz="1400" dirty="0" err="1">
                <a:solidFill>
                  <a:srgbClr val="4D2F2D"/>
                </a:solidFill>
                <a:latin typeface="Courier"/>
                <a:ea typeface="Courier"/>
                <a:cs typeface="Courier"/>
                <a:sym typeface="Courier"/>
              </a:rPr>
              <a:t>volumeBindingMode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WaitForFirstConsumer</a:t>
            </a:r>
            <a:endParaRPr lang="en-US" sz="1400" dirty="0"/>
          </a:p>
        </p:txBody>
      </p:sp>
      <p:sp>
        <p:nvSpPr>
          <p:cNvPr id="13" name="TextBox 12">
            <a:extLst>
              <a:ext uri="{FF2B5EF4-FFF2-40B4-BE49-F238E27FC236}">
                <a16:creationId xmlns:a16="http://schemas.microsoft.com/office/drawing/2014/main" id="{091D65C7-F7A6-D541-863F-B21C6483589C}"/>
              </a:ext>
            </a:extLst>
          </p:cNvPr>
          <p:cNvSpPr txBox="1"/>
          <p:nvPr/>
        </p:nvSpPr>
        <p:spPr>
          <a:xfrm>
            <a:off x="439772" y="4347891"/>
            <a:ext cx="1014445" cy="369332"/>
          </a:xfrm>
          <a:prstGeom prst="rect">
            <a:avLst/>
          </a:prstGeom>
          <a:noFill/>
        </p:spPr>
        <p:txBody>
          <a:bodyPr wrap="none" rtlCol="0">
            <a:spAutoFit/>
          </a:bodyPr>
          <a:lstStyle/>
          <a:p>
            <a:r>
              <a:rPr lang="en-US" dirty="0"/>
              <a:t>AWS EBS</a:t>
            </a:r>
          </a:p>
        </p:txBody>
      </p:sp>
      <p:sp>
        <p:nvSpPr>
          <p:cNvPr id="14" name="Google Shape;1631;p232">
            <a:extLst>
              <a:ext uri="{FF2B5EF4-FFF2-40B4-BE49-F238E27FC236}">
                <a16:creationId xmlns:a16="http://schemas.microsoft.com/office/drawing/2014/main" id="{5EFFF741-1530-C747-8759-4DC2A44DE4CF}"/>
              </a:ext>
            </a:extLst>
          </p:cNvPr>
          <p:cNvSpPr/>
          <p:nvPr/>
        </p:nvSpPr>
        <p:spPr>
          <a:xfrm>
            <a:off x="1454217" y="3573920"/>
            <a:ext cx="3882650" cy="2286607"/>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slow</a:t>
            </a:r>
          </a:p>
          <a:p>
            <a:pPr>
              <a:buClr>
                <a:srgbClr val="4D2F2D"/>
              </a:buClr>
              <a:buSzPts val="1400"/>
            </a:pPr>
            <a:r>
              <a:rPr lang="en-US" sz="1400" dirty="0">
                <a:solidFill>
                  <a:srgbClr val="4D2F2D"/>
                </a:solidFill>
                <a:latin typeface="Courier"/>
                <a:sym typeface="Courier"/>
              </a:rPr>
              <a:t>provisioner: </a:t>
            </a:r>
            <a:r>
              <a:rPr lang="en-US" sz="1400" dirty="0" err="1">
                <a:solidFill>
                  <a:srgbClr val="4D2F2D"/>
                </a:solidFill>
                <a:latin typeface="Courier"/>
                <a:sym typeface="Courier"/>
              </a:rPr>
              <a:t>kubernetes.io</a:t>
            </a:r>
            <a:r>
              <a:rPr lang="en-US" sz="1400" dirty="0">
                <a:solidFill>
                  <a:srgbClr val="4D2F2D"/>
                </a:solidFill>
                <a:latin typeface="Courier"/>
                <a:sym typeface="Courier"/>
              </a:rPr>
              <a:t>/</a:t>
            </a:r>
            <a:r>
              <a:rPr lang="en-US" sz="1400" dirty="0" err="1">
                <a:solidFill>
                  <a:srgbClr val="4D2F2D"/>
                </a:solidFill>
                <a:latin typeface="Courier"/>
                <a:sym typeface="Courier"/>
              </a:rPr>
              <a:t>aws-ebs</a:t>
            </a:r>
            <a:endParaRPr dirty="0"/>
          </a:p>
          <a:p>
            <a:pPr>
              <a:buClr>
                <a:srgbClr val="4D2F2D"/>
              </a:buClr>
              <a:buSzPts val="1400"/>
            </a:pPr>
            <a:r>
              <a:rPr lang="en-US" sz="1400" dirty="0">
                <a:solidFill>
                  <a:srgbClr val="4D2F2D"/>
                </a:solidFill>
                <a:latin typeface="Courier"/>
                <a:ea typeface="Courier"/>
                <a:cs typeface="Courier"/>
                <a:sym typeface="Courier"/>
              </a:rPr>
              <a:t>parameters:</a:t>
            </a:r>
            <a:endParaRPr dirty="0"/>
          </a:p>
          <a:p>
            <a:pPr>
              <a:buClr>
                <a:srgbClr val="4D2F2D"/>
              </a:buClr>
              <a:buSzPts val="1400"/>
            </a:pPr>
            <a:r>
              <a:rPr lang="en-US" sz="1400" dirty="0">
                <a:solidFill>
                  <a:srgbClr val="4D2F2D"/>
                </a:solidFill>
                <a:latin typeface="Courier"/>
                <a:ea typeface="Courier"/>
                <a:cs typeface="Courier"/>
                <a:sym typeface="Courier"/>
              </a:rPr>
              <a:t>  type: io1</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iopsPerGB</a:t>
            </a:r>
            <a:r>
              <a:rPr lang="en-US" sz="1400" dirty="0">
                <a:solidFill>
                  <a:srgbClr val="4D2F2D"/>
                </a:solidFill>
                <a:latin typeface="Courier"/>
                <a:ea typeface="Courier"/>
                <a:cs typeface="Courier"/>
                <a:sym typeface="Courier"/>
              </a:rPr>
              <a:t>: “10”</a:t>
            </a:r>
            <a:endParaRPr dirty="0"/>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fsType</a:t>
            </a:r>
            <a:r>
              <a:rPr lang="en-US" sz="1400" dirty="0">
                <a:solidFill>
                  <a:srgbClr val="4D2F2D"/>
                </a:solidFill>
                <a:latin typeface="Courier"/>
                <a:ea typeface="Courier"/>
                <a:cs typeface="Courier"/>
                <a:sym typeface="Courier"/>
              </a:rPr>
              <a:t>: ext4</a:t>
            </a:r>
            <a:endParaRPr dirty="0"/>
          </a:p>
        </p:txBody>
      </p:sp>
      <p:sp>
        <p:nvSpPr>
          <p:cNvPr id="15" name="TextBox 14">
            <a:extLst>
              <a:ext uri="{FF2B5EF4-FFF2-40B4-BE49-F238E27FC236}">
                <a16:creationId xmlns:a16="http://schemas.microsoft.com/office/drawing/2014/main" id="{9F6D09D2-1147-1B4E-B653-983D298BC29E}"/>
              </a:ext>
            </a:extLst>
          </p:cNvPr>
          <p:cNvSpPr txBox="1"/>
          <p:nvPr/>
        </p:nvSpPr>
        <p:spPr>
          <a:xfrm>
            <a:off x="10502292" y="4422700"/>
            <a:ext cx="1014445" cy="369332"/>
          </a:xfrm>
          <a:prstGeom prst="rect">
            <a:avLst/>
          </a:prstGeom>
          <a:noFill/>
        </p:spPr>
        <p:txBody>
          <a:bodyPr wrap="none" rtlCol="0">
            <a:spAutoFit/>
          </a:bodyPr>
          <a:lstStyle/>
          <a:p>
            <a:r>
              <a:rPr lang="en-US" dirty="0"/>
              <a:t>AWS EBS</a:t>
            </a:r>
          </a:p>
        </p:txBody>
      </p:sp>
      <p:sp>
        <p:nvSpPr>
          <p:cNvPr id="16" name="Google Shape;1631;p232">
            <a:extLst>
              <a:ext uri="{FF2B5EF4-FFF2-40B4-BE49-F238E27FC236}">
                <a16:creationId xmlns:a16="http://schemas.microsoft.com/office/drawing/2014/main" id="{E10BB89C-A43C-574C-AFAC-EFC966ADEA19}"/>
              </a:ext>
            </a:extLst>
          </p:cNvPr>
          <p:cNvSpPr/>
          <p:nvPr/>
        </p:nvSpPr>
        <p:spPr>
          <a:xfrm>
            <a:off x="6425753" y="3573920"/>
            <a:ext cx="4002098" cy="249668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StorageClass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sym typeface="Courier"/>
              </a:rPr>
              <a:t>apiVersion</a:t>
            </a:r>
            <a:r>
              <a:rPr lang="en-US" sz="1400" dirty="0">
                <a:solidFill>
                  <a:srgbClr val="4D2F2D"/>
                </a:solidFill>
                <a:latin typeface="Courier"/>
                <a:sym typeface="Courier"/>
              </a:rPr>
              <a:t>: storage.k8s.io/v1</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standard</a:t>
            </a:r>
          </a:p>
          <a:p>
            <a:pPr>
              <a:buClr>
                <a:srgbClr val="4D2F2D"/>
              </a:buClr>
              <a:buSzPts val="1400"/>
            </a:pPr>
            <a:r>
              <a:rPr lang="en-US" sz="1400" dirty="0">
                <a:solidFill>
                  <a:srgbClr val="4D2F2D"/>
                </a:solidFill>
                <a:latin typeface="Courier"/>
                <a:sym typeface="Courier"/>
              </a:rPr>
              <a:t>provisioner: </a:t>
            </a:r>
            <a:r>
              <a:rPr lang="en-US" sz="1400" dirty="0" err="1">
                <a:solidFill>
                  <a:srgbClr val="4D2F2D"/>
                </a:solidFill>
                <a:latin typeface="Courier"/>
                <a:sym typeface="Courier"/>
              </a:rPr>
              <a:t>kubernetes.io</a:t>
            </a:r>
            <a:r>
              <a:rPr lang="en-US" sz="1400" dirty="0">
                <a:solidFill>
                  <a:srgbClr val="4D2F2D"/>
                </a:solidFill>
                <a:latin typeface="Courier"/>
                <a:sym typeface="Courier"/>
              </a:rPr>
              <a:t>/</a:t>
            </a:r>
            <a:r>
              <a:rPr lang="en-US" sz="1400" dirty="0" err="1">
                <a:solidFill>
                  <a:srgbClr val="4D2F2D"/>
                </a:solidFill>
                <a:latin typeface="Courier"/>
                <a:sym typeface="Courier"/>
              </a:rPr>
              <a:t>aws-ebs</a:t>
            </a:r>
            <a:endParaRPr dirty="0"/>
          </a:p>
          <a:p>
            <a:pPr>
              <a:buClr>
                <a:srgbClr val="4D2F2D"/>
              </a:buClr>
              <a:buSzPts val="1400"/>
            </a:pPr>
            <a:r>
              <a:rPr lang="en-US" sz="1400" dirty="0">
                <a:solidFill>
                  <a:srgbClr val="4D2F2D"/>
                </a:solidFill>
                <a:latin typeface="Courier"/>
                <a:ea typeface="Courier"/>
                <a:cs typeface="Courier"/>
                <a:sym typeface="Courier"/>
              </a:rPr>
              <a:t>parameters:</a:t>
            </a:r>
            <a:endParaRPr dirty="0"/>
          </a:p>
          <a:p>
            <a:pPr>
              <a:buClr>
                <a:srgbClr val="4D2F2D"/>
              </a:buClr>
              <a:buSzPts val="1400"/>
            </a:pPr>
            <a:r>
              <a:rPr lang="en-US" sz="1400" dirty="0">
                <a:solidFill>
                  <a:srgbClr val="4D2F2D"/>
                </a:solidFill>
                <a:latin typeface="Courier"/>
                <a:ea typeface="Courier"/>
                <a:cs typeface="Courier"/>
                <a:sym typeface="Courier"/>
              </a:rPr>
              <a:t>  type: gp2</a:t>
            </a:r>
            <a:endParaRPr dirty="0"/>
          </a:p>
          <a:p>
            <a:pPr>
              <a:buClr>
                <a:srgbClr val="4D2F2D"/>
              </a:buClr>
              <a:buSzPts val="1400"/>
            </a:pPr>
            <a:r>
              <a:rPr lang="en-US" sz="1400" dirty="0" err="1">
                <a:solidFill>
                  <a:srgbClr val="4D2F2D"/>
                </a:solidFill>
                <a:latin typeface="Courier"/>
                <a:ea typeface="Courier"/>
                <a:cs typeface="Courier"/>
                <a:sym typeface="Courier"/>
              </a:rPr>
              <a:t>reclaimPolicy</a:t>
            </a:r>
            <a:r>
              <a:rPr lang="en-US" sz="1400" dirty="0">
                <a:solidFill>
                  <a:srgbClr val="4D2F2D"/>
                </a:solidFill>
                <a:latin typeface="Courier"/>
                <a:ea typeface="Courier"/>
                <a:cs typeface="Courier"/>
                <a:sym typeface="Courier"/>
              </a:rPr>
              <a:t>: Retain</a:t>
            </a:r>
          </a:p>
          <a:p>
            <a:pPr>
              <a:buClr>
                <a:srgbClr val="4D2F2D"/>
              </a:buClr>
              <a:buSzPts val="1400"/>
            </a:pPr>
            <a:r>
              <a:rPr lang="en-US" sz="1400" dirty="0" err="1">
                <a:solidFill>
                  <a:srgbClr val="4D2F2D"/>
                </a:solidFill>
                <a:latin typeface="Courier"/>
                <a:sym typeface="Courier"/>
              </a:rPr>
              <a:t>mountOptions</a:t>
            </a:r>
            <a:r>
              <a:rPr lang="en-US" sz="1400" dirty="0">
                <a:solidFill>
                  <a:srgbClr val="4D2F2D"/>
                </a:solidFill>
                <a:latin typeface="Courier"/>
                <a:sym typeface="Courier"/>
              </a:rPr>
              <a:t>:</a:t>
            </a:r>
          </a:p>
          <a:p>
            <a:pPr>
              <a:buClr>
                <a:srgbClr val="4D2F2D"/>
              </a:buClr>
              <a:buSzPts val="1400"/>
            </a:pPr>
            <a:r>
              <a:rPr lang="en-US" sz="1400" dirty="0">
                <a:solidFill>
                  <a:srgbClr val="4D2F2D"/>
                </a:solidFill>
                <a:latin typeface="Courier"/>
                <a:sym typeface="Courier"/>
              </a:rPr>
              <a:t>  - debug</a:t>
            </a:r>
            <a:endParaRPr dirty="0"/>
          </a:p>
          <a:p>
            <a:pPr>
              <a:buClr>
                <a:srgbClr val="4D2F2D"/>
              </a:buClr>
              <a:buSzPts val="1400"/>
            </a:pPr>
            <a:r>
              <a:rPr lang="en-US" sz="1400" dirty="0" err="1">
                <a:solidFill>
                  <a:srgbClr val="4D2F2D"/>
                </a:solidFill>
                <a:latin typeface="Courier"/>
                <a:ea typeface="Courier"/>
                <a:cs typeface="Courier"/>
                <a:sym typeface="Courier"/>
              </a:rPr>
              <a:t>volumeBindingMode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Immdediate</a:t>
            </a:r>
            <a:endParaRPr dirty="0"/>
          </a:p>
        </p:txBody>
      </p:sp>
    </p:spTree>
    <p:extLst>
      <p:ext uri="{BB962C8B-B14F-4D97-AF65-F5344CB8AC3E}">
        <p14:creationId xmlns:p14="http://schemas.microsoft.com/office/powerpoint/2010/main" val="2735342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Labels and Namespaces</a:t>
            </a:r>
          </a:p>
        </p:txBody>
      </p:sp>
    </p:spTree>
    <p:extLst>
      <p:ext uri="{BB962C8B-B14F-4D97-AF65-F5344CB8AC3E}">
        <p14:creationId xmlns:p14="http://schemas.microsoft.com/office/powerpoint/2010/main" val="1630615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4" name="Google Shape;1734;p246"/>
          <p:cNvSpPr txBox="1">
            <a:spLocks noGrp="1"/>
          </p:cNvSpPr>
          <p:nvPr>
            <p:ph type="body" idx="1"/>
          </p:nvPr>
        </p:nvSpPr>
        <p:spPr>
          <a:xfrm>
            <a:off x="790574" y="2612790"/>
            <a:ext cx="4256400" cy="41910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Designate objects for specific environments such as development, test and production</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Set versions to objects </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Set roles or other arbitrary information to classify objects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Can be added or modified at any time</a:t>
            </a:r>
            <a:endParaRPr sz="2200"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735" name="Google Shape;1735;p246"/>
          <p:cNvSpPr txBox="1"/>
          <p:nvPr/>
        </p:nvSpPr>
        <p:spPr>
          <a:xfrm>
            <a:off x="885824" y="1698389"/>
            <a:ext cx="7753500"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200" b="1" dirty="0">
                <a:solidFill>
                  <a:schemeClr val="dk1"/>
                </a:solidFill>
                <a:latin typeface="Calibri"/>
                <a:ea typeface="Calibri"/>
                <a:cs typeface="Calibri"/>
                <a:sym typeface="Calibri"/>
              </a:rPr>
              <a:t>Key/Value pairs that can be attached to objects to enable a variety of use cases.</a:t>
            </a:r>
            <a:endParaRPr sz="2200" dirty="0">
              <a:solidFill>
                <a:srgbClr val="000000"/>
              </a:solidFill>
              <a:latin typeface="Arial"/>
              <a:ea typeface="Arial"/>
              <a:cs typeface="Arial"/>
              <a:sym typeface="Arial"/>
            </a:endParaRPr>
          </a:p>
        </p:txBody>
      </p:sp>
      <p:pic>
        <p:nvPicPr>
          <p:cNvPr id="1736" name="Google Shape;1736;p246"/>
          <p:cNvPicPr preferRelativeResize="0"/>
          <p:nvPr/>
        </p:nvPicPr>
        <p:blipFill rotWithShape="1">
          <a:blip r:embed="rId3">
            <a:alphaModFix/>
          </a:blip>
          <a:srcRect/>
          <a:stretch/>
        </p:blipFill>
        <p:spPr>
          <a:xfrm>
            <a:off x="6443660" y="2236631"/>
            <a:ext cx="3714751" cy="3774029"/>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44</a:t>
            </a:fld>
            <a:endParaRPr lang="en-US" sz="1600" dirty="0"/>
          </a:p>
        </p:txBody>
      </p:sp>
      <p:sp>
        <p:nvSpPr>
          <p:cNvPr id="12" name="Title 1">
            <a:extLst>
              <a:ext uri="{FF2B5EF4-FFF2-40B4-BE49-F238E27FC236}">
                <a16:creationId xmlns:a16="http://schemas.microsoft.com/office/drawing/2014/main" id="{3EDDEABA-FA9D-2B4C-9F17-977FC70A462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Label </a:t>
            </a:r>
          </a:p>
        </p:txBody>
      </p:sp>
    </p:spTree>
    <p:extLst>
      <p:ext uri="{BB962C8B-B14F-4D97-AF65-F5344CB8AC3E}">
        <p14:creationId xmlns:p14="http://schemas.microsoft.com/office/powerpoint/2010/main" val="1430183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47"/>
          <p:cNvSpPr txBox="1">
            <a:spLocks noGrp="1"/>
          </p:cNvSpPr>
          <p:nvPr>
            <p:ph type="title"/>
          </p:nvPr>
        </p:nvSpPr>
        <p:spPr>
          <a:xfrm>
            <a:off x="2152650" y="365129"/>
            <a:ext cx="7886700"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3600"/>
            </a:pPr>
            <a:r>
              <a:rPr lang="en-US" sz="3600" b="1">
                <a:solidFill>
                  <a:srgbClr val="000000"/>
                </a:solidFill>
                <a:latin typeface="Calibri"/>
                <a:ea typeface="Calibri"/>
                <a:cs typeface="Calibri"/>
                <a:sym typeface="Calibri"/>
              </a:rPr>
              <a:t>$ kubectl get pod –l name=&lt;label&gt;</a:t>
            </a:r>
            <a:endParaRPr sz="3600" b="1">
              <a:solidFill>
                <a:srgbClr val="000000"/>
              </a:solidFill>
              <a:latin typeface="Calibri"/>
              <a:ea typeface="Calibri"/>
              <a:cs typeface="Calibri"/>
              <a:sym typeface="Calibri"/>
            </a:endParaRPr>
          </a:p>
        </p:txBody>
      </p:sp>
      <p:sp>
        <p:nvSpPr>
          <p:cNvPr id="1742" name="Google Shape;1742;p247"/>
          <p:cNvSpPr txBox="1"/>
          <p:nvPr/>
        </p:nvSpPr>
        <p:spPr>
          <a:xfrm>
            <a:off x="1856325" y="4072450"/>
            <a:ext cx="8314200" cy="1864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dirty="0">
                <a:solidFill>
                  <a:schemeClr val="dk1"/>
                </a:solidFill>
                <a:latin typeface="Calibri" panose="020F0502020204030204" pitchFamily="34" charset="0"/>
                <a:ea typeface="Arial"/>
                <a:cs typeface="Calibri" panose="020F0502020204030204" pitchFamily="34" charset="0"/>
                <a:sym typeface="Arial"/>
              </a:rPr>
              <a:t>Note: Best mechanism to organize Kubernetes objects </a:t>
            </a:r>
            <a:endParaRPr dirty="0">
              <a:solidFill>
                <a:schemeClr val="dk1"/>
              </a:solidFill>
              <a:latin typeface="Calibri" panose="020F0502020204030204" pitchFamily="34" charset="0"/>
              <a:ea typeface="Arial"/>
              <a:cs typeface="Calibri" panose="020F0502020204030204" pitchFamily="34" charset="0"/>
              <a:sym typeface="Arial"/>
            </a:endParaRPr>
          </a:p>
          <a:p>
            <a:pPr marL="457200" indent="-342900">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labels can be used to provide logical structure</a:t>
            </a:r>
            <a:endParaRPr dirty="0">
              <a:solidFill>
                <a:schemeClr val="dk1"/>
              </a:solidFill>
              <a:latin typeface="Calibri" panose="020F0502020204030204" pitchFamily="34" charset="0"/>
              <a:cs typeface="Calibri" panose="020F0502020204030204" pitchFamily="34" charset="0"/>
            </a:endParaRPr>
          </a:p>
          <a:p>
            <a:pPr marL="457200" indent="-342900">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divide by teams, or by environments, or versions</a:t>
            </a:r>
            <a:endParaRPr dirty="0">
              <a:solidFill>
                <a:schemeClr val="dk1"/>
              </a:solidFill>
              <a:latin typeface="Calibri" panose="020F0502020204030204" pitchFamily="34" charset="0"/>
              <a:cs typeface="Calibri" panose="020F0502020204030204" pitchFamily="34" charset="0"/>
            </a:endParaRPr>
          </a:p>
          <a:p>
            <a:pPr marL="457200" indent="-342900">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annotations and labels have very subtle difference</a:t>
            </a:r>
            <a:endParaRPr dirty="0">
              <a:solidFill>
                <a:schemeClr val="dk1"/>
              </a:solidFill>
              <a:latin typeface="Calibri" panose="020F0502020204030204" pitchFamily="34" charset="0"/>
              <a:cs typeface="Calibri" panose="020F0502020204030204" pitchFamily="34" charset="0"/>
            </a:endParaRPr>
          </a:p>
          <a:p>
            <a:pPr marL="457200" indent="-342900">
              <a:buClr>
                <a:srgbClr val="FF0000"/>
              </a:buClr>
              <a:buSzPts val="1800"/>
              <a:buChar char="-"/>
            </a:pPr>
            <a:r>
              <a:rPr lang="en-US" dirty="0">
                <a:solidFill>
                  <a:srgbClr val="FF0000"/>
                </a:solidFill>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kubectl</a:t>
            </a:r>
            <a:r>
              <a:rPr lang="en-US" dirty="0">
                <a:solidFill>
                  <a:srgbClr val="FF0000"/>
                </a:solidFill>
                <a:latin typeface="Calibri" panose="020F0502020204030204" pitchFamily="34" charset="0"/>
                <a:cs typeface="Calibri" panose="020F0502020204030204" pitchFamily="34" charset="0"/>
              </a:rPr>
              <a:t> create -f </a:t>
            </a:r>
            <a:r>
              <a:rPr lang="en-US" dirty="0" err="1">
                <a:solidFill>
                  <a:srgbClr val="FF0000"/>
                </a:solidFill>
                <a:latin typeface="Calibri" panose="020F0502020204030204" pitchFamily="34" charset="0"/>
                <a:cs typeface="Calibri" panose="020F0502020204030204" pitchFamily="34" charset="0"/>
              </a:rPr>
              <a:t>helloworld</a:t>
            </a:r>
            <a:r>
              <a:rPr lang="en-US" dirty="0">
                <a:solidFill>
                  <a:srgbClr val="FF0000"/>
                </a:solidFill>
                <a:latin typeface="Calibri" panose="020F0502020204030204" pitchFamily="34" charset="0"/>
                <a:cs typeface="Calibri" panose="020F0502020204030204" pitchFamily="34" charset="0"/>
              </a:rPr>
              <a:t>-pod-with-</a:t>
            </a:r>
            <a:r>
              <a:rPr lang="en-US" dirty="0" err="1">
                <a:solidFill>
                  <a:srgbClr val="FF0000"/>
                </a:solidFill>
                <a:latin typeface="Calibri" panose="020F0502020204030204" pitchFamily="34" charset="0"/>
                <a:cs typeface="Calibri" panose="020F0502020204030204" pitchFamily="34" charset="0"/>
              </a:rPr>
              <a:t>labels.yml</a:t>
            </a:r>
            <a:r>
              <a:rPr lang="en-US" dirty="0">
                <a:solidFill>
                  <a:srgbClr val="FF0000"/>
                </a:solidFill>
                <a:latin typeface="Calibri" panose="020F0502020204030204" pitchFamily="34" charset="0"/>
                <a:cs typeface="Calibri" panose="020F0502020204030204" pitchFamily="34" charset="0"/>
              </a:rPr>
              <a:t> </a:t>
            </a:r>
            <a:endParaRPr dirty="0">
              <a:solidFill>
                <a:srgbClr val="FF0000"/>
              </a:solidFill>
              <a:latin typeface="Calibri" panose="020F0502020204030204" pitchFamily="34" charset="0"/>
              <a:cs typeface="Calibri" panose="020F0502020204030204" pitchFamily="34" charset="0"/>
            </a:endParaRPr>
          </a:p>
          <a:p>
            <a:pPr marL="457200" indent="-342900">
              <a:buClr>
                <a:srgbClr val="FF0000"/>
              </a:buClr>
              <a:buSzPts val="1800"/>
              <a:buChar char="-"/>
            </a:pPr>
            <a:r>
              <a:rPr lang="en-US" dirty="0">
                <a:solidFill>
                  <a:srgbClr val="FF0000"/>
                </a:solidFill>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kubectl</a:t>
            </a:r>
            <a:r>
              <a:rPr lang="en-US" dirty="0">
                <a:solidFill>
                  <a:srgbClr val="FF0000"/>
                </a:solidFill>
                <a:latin typeface="Calibri" panose="020F0502020204030204" pitchFamily="34" charset="0"/>
                <a:cs typeface="Calibri" panose="020F0502020204030204" pitchFamily="34" charset="0"/>
              </a:rPr>
              <a:t> get </a:t>
            </a:r>
            <a:r>
              <a:rPr lang="en-US" dirty="0" err="1">
                <a:solidFill>
                  <a:srgbClr val="FF0000"/>
                </a:solidFill>
                <a:latin typeface="Calibri" panose="020F0502020204030204" pitchFamily="34" charset="0"/>
                <a:cs typeface="Calibri" panose="020F0502020204030204" pitchFamily="34" charset="0"/>
              </a:rPr>
              <a:t>po</a:t>
            </a:r>
            <a:r>
              <a:rPr lang="en-US" dirty="0">
                <a:solidFill>
                  <a:srgbClr val="FF0000"/>
                </a:solidFill>
                <a:latin typeface="Calibri" panose="020F0502020204030204" pitchFamily="34" charset="0"/>
                <a:cs typeface="Calibri" panose="020F0502020204030204" pitchFamily="34" charset="0"/>
              </a:rPr>
              <a:t> --show-labels</a:t>
            </a:r>
            <a:endParaRPr dirty="0">
              <a:solidFill>
                <a:srgbClr val="FF0000"/>
              </a:solidFill>
              <a:latin typeface="Calibri" panose="020F0502020204030204" pitchFamily="34" charset="0"/>
              <a:cs typeface="Calibri" panose="020F0502020204030204" pitchFamily="34" charset="0"/>
            </a:endParaRPr>
          </a:p>
        </p:txBody>
      </p:sp>
      <p:pic>
        <p:nvPicPr>
          <p:cNvPr id="1743" name="Google Shape;1743;p247"/>
          <p:cNvPicPr preferRelativeResize="0"/>
          <p:nvPr/>
        </p:nvPicPr>
        <p:blipFill rotWithShape="1">
          <a:blip r:embed="rId3">
            <a:alphaModFix/>
          </a:blip>
          <a:srcRect/>
          <a:stretch/>
        </p:blipFill>
        <p:spPr>
          <a:xfrm>
            <a:off x="1524001" y="1447801"/>
            <a:ext cx="9143999" cy="2184935"/>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45</a:t>
            </a:fld>
            <a:endParaRPr lang="en-US" sz="1600" dirty="0"/>
          </a:p>
        </p:txBody>
      </p:sp>
    </p:spTree>
    <p:extLst>
      <p:ext uri="{BB962C8B-B14F-4D97-AF65-F5344CB8AC3E}">
        <p14:creationId xmlns:p14="http://schemas.microsoft.com/office/powerpoint/2010/main" val="275687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248"/>
          <p:cNvSpPr txBox="1">
            <a:spLocks noGrp="1"/>
          </p:cNvSpPr>
          <p:nvPr>
            <p:ph type="body" idx="1"/>
          </p:nvPr>
        </p:nvSpPr>
        <p:spPr>
          <a:xfrm>
            <a:off x="1967298" y="1988818"/>
            <a:ext cx="7886700" cy="4114800"/>
          </a:xfrm>
          <a:prstGeom prst="rect">
            <a:avLst/>
          </a:prstGeom>
          <a:noFill/>
          <a:ln>
            <a:noFill/>
          </a:ln>
        </p:spPr>
        <p:txBody>
          <a:bodyPr spcFirstLastPara="1" vert="horz" wrap="square" lIns="91425" tIns="45700" rIns="91425" bIns="45700" rtlCol="0" anchor="t" anchorCtr="0">
            <a:noAutofit/>
          </a:bodyPr>
          <a:lstStyle/>
          <a:p>
            <a:pPr marL="431800" indent="-342900">
              <a:spcBef>
                <a:spcPts val="360"/>
              </a:spcBef>
              <a:buClr>
                <a:srgbClr val="000000"/>
              </a:buClr>
              <a:buSzPts val="2200"/>
            </a:pPr>
            <a:r>
              <a:rPr lang="en-US" sz="2200" dirty="0"/>
              <a:t>Create a series of pods with different labels</a:t>
            </a:r>
            <a:endParaRPr sz="2200" dirty="0"/>
          </a:p>
          <a:p>
            <a:pPr marL="431800" indent="-342900">
              <a:spcBef>
                <a:spcPts val="0"/>
              </a:spcBef>
              <a:buClr>
                <a:srgbClr val="000000"/>
              </a:buClr>
              <a:buSzPts val="2200"/>
            </a:pPr>
            <a:r>
              <a:rPr lang="en-US" sz="2200" dirty="0"/>
              <a:t>Query the pods based on various labels</a:t>
            </a:r>
            <a:endParaRPr sz="2200" dirty="0"/>
          </a:p>
          <a:p>
            <a:pPr marL="431800" indent="-342900">
              <a:spcBef>
                <a:spcPts val="0"/>
              </a:spcBef>
              <a:buClr>
                <a:srgbClr val="000000"/>
              </a:buClr>
              <a:buSzPts val="2200"/>
            </a:pPr>
            <a:r>
              <a:rPr lang="en-US" sz="2200" dirty="0"/>
              <a:t>Delete pods based on certain selectors</a:t>
            </a:r>
            <a:endParaRPr sz="2200" dirty="0"/>
          </a:p>
          <a:p>
            <a:pPr marL="0" indent="0">
              <a:spcBef>
                <a:spcPts val="360"/>
              </a:spcBef>
              <a:buSzPts val="2880"/>
              <a:buNone/>
            </a:pPr>
            <a:endParaRPr dirty="0"/>
          </a:p>
          <a:p>
            <a:pPr marL="0" indent="0">
              <a:spcBef>
                <a:spcPts val="360"/>
              </a:spcBef>
              <a:buSzPts val="2880"/>
              <a:buNone/>
            </a:pPr>
            <a:r>
              <a:rPr lang="en-US" sz="2000" dirty="0"/>
              <a:t>We have already pulled the git repo</a:t>
            </a:r>
          </a:p>
          <a:p>
            <a:pPr marL="0" indent="0">
              <a:spcBef>
                <a:spcPts val="360"/>
              </a:spcBef>
              <a:buSzPts val="2880"/>
              <a:buNone/>
            </a:pPr>
            <a:r>
              <a:rPr lang="en-US" sz="2000" dirty="0"/>
              <a:t>Now cd to ex3</a:t>
            </a:r>
            <a:endParaRPr sz="2000" dirty="0"/>
          </a:p>
          <a:p>
            <a:pPr marL="0" indent="0">
              <a:spcBef>
                <a:spcPts val="360"/>
              </a:spcBef>
              <a:buSzPts val="2880"/>
              <a:buNone/>
            </a:pPr>
            <a:endParaRPr lang="en-US" sz="2200" u="sng" dirty="0">
              <a:solidFill>
                <a:schemeClr val="hlink"/>
              </a:solidFill>
            </a:endParaRPr>
          </a:p>
          <a:p>
            <a:pPr marL="0" indent="0">
              <a:spcBef>
                <a:spcPts val="640"/>
              </a:spcBef>
              <a:buSzPts val="2880"/>
              <a:buNone/>
            </a:pPr>
            <a:r>
              <a:rPr lang="en-US" sz="2000" dirty="0">
                <a:solidFill>
                  <a:schemeClr val="dk1"/>
                </a:solidFill>
                <a:ea typeface="Calibri"/>
                <a:cs typeface="Calibri"/>
                <a:sym typeface="Calibri"/>
                <a:hlinkClick r:id="rId3"/>
              </a:rPr>
              <a:t>https://github.com/shekhar2010us/kubernetes_teach_git/blob/master/ex3/label_usage.md</a:t>
            </a:r>
            <a:endParaRPr lang="en-US" sz="2000" dirty="0">
              <a:solidFill>
                <a:schemeClr val="dk1"/>
              </a:solidFill>
              <a:ea typeface="Calibri"/>
              <a:cs typeface="Calibri"/>
              <a:sym typeface="Calibri"/>
            </a:endParaRPr>
          </a:p>
          <a:p>
            <a:pPr marL="0" indent="0">
              <a:spcBef>
                <a:spcPts val="640"/>
              </a:spcBef>
              <a:buSzPts val="2880"/>
              <a:buNone/>
            </a:pPr>
            <a:endParaRPr sz="3200" b="1" dirty="0">
              <a:solidFill>
                <a:schemeClr val="dk1"/>
              </a:solidFill>
              <a:latin typeface="Calibri"/>
              <a:ea typeface="Calibri"/>
              <a:cs typeface="Calibri"/>
              <a:sym typeface="Calibri"/>
            </a:endParaRPr>
          </a:p>
        </p:txBody>
      </p:sp>
      <p:sp>
        <p:nvSpPr>
          <p:cNvPr id="1751" name="Google Shape;1751;p248"/>
          <p:cNvSpPr txBox="1"/>
          <p:nvPr/>
        </p:nvSpPr>
        <p:spPr>
          <a:xfrm>
            <a:off x="1785350" y="5849975"/>
            <a:ext cx="6805800" cy="334500"/>
          </a:xfrm>
          <a:prstGeom prst="rect">
            <a:avLst/>
          </a:prstGeom>
          <a:noFill/>
          <a:ln>
            <a:noFill/>
          </a:ln>
        </p:spPr>
        <p:txBody>
          <a:bodyPr spcFirstLastPara="1" wrap="square" lIns="91425" tIns="91425" rIns="91425" bIns="91425" anchor="t" anchorCtr="0">
            <a:noAutofit/>
          </a:bodyPr>
          <a:lstStyle/>
          <a:p>
            <a:r>
              <a:rPr lang="en-US" sz="900"/>
              <a:t>Ref:- https://www.linkedin.com/learning/learning-kubernetes/next-steps</a:t>
            </a:r>
            <a:endParaRPr sz="900"/>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46</a:t>
            </a:fld>
            <a:endParaRPr lang="en-US" sz="1600" dirty="0"/>
          </a:p>
        </p:txBody>
      </p:sp>
      <p:sp>
        <p:nvSpPr>
          <p:cNvPr id="11" name="Title 1">
            <a:extLst>
              <a:ext uri="{FF2B5EF4-FFF2-40B4-BE49-F238E27FC236}">
                <a16:creationId xmlns:a16="http://schemas.microsoft.com/office/drawing/2014/main" id="{CFDA3D55-063D-E448-A6C5-66CC2DC5A62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(Kubernetes Labels)</a:t>
            </a:r>
          </a:p>
        </p:txBody>
      </p:sp>
    </p:spTree>
    <p:extLst>
      <p:ext uri="{BB962C8B-B14F-4D97-AF65-F5344CB8AC3E}">
        <p14:creationId xmlns:p14="http://schemas.microsoft.com/office/powerpoint/2010/main" val="1201052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6" name="Google Shape;2206;p298"/>
          <p:cNvSpPr txBox="1">
            <a:spLocks noGrp="1"/>
          </p:cNvSpPr>
          <p:nvPr>
            <p:ph type="body" idx="1"/>
          </p:nvPr>
        </p:nvSpPr>
        <p:spPr>
          <a:xfrm>
            <a:off x="939800" y="1405059"/>
            <a:ext cx="10528300" cy="28632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Resources are segmented within namespaces</a:t>
            </a:r>
            <a:endParaRPr sz="2200" b="1" dirty="0">
              <a:solidFill>
                <a:schemeClr val="dk1"/>
              </a:solidFill>
              <a:latin typeface="Calibri"/>
              <a:ea typeface="Calibri"/>
              <a:cs typeface="Calibri"/>
              <a:sym typeface="Calibri"/>
            </a:endParaRPr>
          </a:p>
          <a:p>
            <a:pPr marL="914400" lvl="1" indent="-50546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Sandbox per developer for example</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Pods will route </a:t>
            </a:r>
            <a:r>
              <a:rPr lang="en-US" sz="2200" dirty="0" err="1">
                <a:solidFill>
                  <a:schemeClr val="dk1"/>
                </a:solidFill>
                <a:latin typeface="Calibri"/>
                <a:ea typeface="Calibri"/>
                <a:cs typeface="Calibri"/>
                <a:sym typeface="Calibri"/>
              </a:rPr>
              <a:t>dns</a:t>
            </a:r>
            <a:r>
              <a:rPr lang="en-US" sz="2200" dirty="0">
                <a:solidFill>
                  <a:schemeClr val="dk1"/>
                </a:solidFill>
                <a:latin typeface="Calibri"/>
                <a:ea typeface="Calibri"/>
                <a:cs typeface="Calibri"/>
                <a:sym typeface="Calibri"/>
              </a:rPr>
              <a:t> to default (own) namespace</a:t>
            </a:r>
            <a:endParaRPr sz="2200"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The same app could run independently in different namespaces</a:t>
            </a:r>
            <a:endParaRPr sz="2200" dirty="0">
              <a:solidFill>
                <a:schemeClr val="dk1"/>
              </a:solidFill>
              <a:latin typeface="Calibri"/>
              <a:ea typeface="Calibri"/>
              <a:cs typeface="Calibri"/>
              <a:sym typeface="Calibri"/>
            </a:endParaRPr>
          </a:p>
          <a:p>
            <a:pPr marL="457200" indent="-482600">
              <a:lnSpc>
                <a:spcPct val="100000"/>
              </a:lnSpc>
              <a:spcBef>
                <a:spcPts val="0"/>
              </a:spcBef>
              <a:buClr>
                <a:srgbClr val="000000"/>
              </a:buClr>
              <a:buSzPts val="2200"/>
              <a:buFont typeface="Noto Sans Symbols"/>
              <a:buChar char="▪"/>
            </a:pPr>
            <a:r>
              <a:rPr lang="en-US" sz="2200" dirty="0"/>
              <a:t>Namespaces create an excellent mechanism to subdivide resources and provide isolation. This enables using a cluster for multiple projects or multiple teams </a:t>
            </a:r>
            <a:endParaRPr sz="2200" dirty="0"/>
          </a:p>
        </p:txBody>
      </p:sp>
      <p:sp>
        <p:nvSpPr>
          <p:cNvPr id="2207" name="Google Shape;2207;p298"/>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08" name="Google Shape;2208;p298"/>
          <p:cNvPicPr preferRelativeResize="0"/>
          <p:nvPr/>
        </p:nvPicPr>
        <p:blipFill rotWithShape="1">
          <a:blip r:embed="rId3">
            <a:alphaModFix/>
          </a:blip>
          <a:srcRect/>
          <a:stretch/>
        </p:blipFill>
        <p:spPr>
          <a:xfrm>
            <a:off x="3125399" y="3733906"/>
            <a:ext cx="5694955" cy="2267121"/>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47</a:t>
            </a:fld>
            <a:endParaRPr lang="en-US" sz="1600" dirty="0"/>
          </a:p>
        </p:txBody>
      </p:sp>
      <p:sp>
        <p:nvSpPr>
          <p:cNvPr id="12" name="Title 1">
            <a:extLst>
              <a:ext uri="{FF2B5EF4-FFF2-40B4-BE49-F238E27FC236}">
                <a16:creationId xmlns:a16="http://schemas.microsoft.com/office/drawing/2014/main" id="{5A79E351-6675-DC42-866B-4E178C7A9C1B}"/>
              </a:ext>
            </a:extLst>
          </p:cNvPr>
          <p:cNvSpPr txBox="1">
            <a:spLocks/>
          </p:cNvSpPr>
          <p:nvPr/>
        </p:nvSpPr>
        <p:spPr>
          <a:xfrm>
            <a:off x="519112" y="73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Namespace</a:t>
            </a:r>
          </a:p>
        </p:txBody>
      </p:sp>
    </p:spTree>
    <p:extLst>
      <p:ext uri="{BB962C8B-B14F-4D97-AF65-F5344CB8AC3E}">
        <p14:creationId xmlns:p14="http://schemas.microsoft.com/office/powerpoint/2010/main" val="3680622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pic>
        <p:nvPicPr>
          <p:cNvPr id="2215" name="Google Shape;2215;p299"/>
          <p:cNvPicPr preferRelativeResize="0"/>
          <p:nvPr/>
        </p:nvPicPr>
        <p:blipFill rotWithShape="1">
          <a:blip r:embed="rId3">
            <a:alphaModFix/>
          </a:blip>
          <a:srcRect/>
          <a:stretch/>
        </p:blipFill>
        <p:spPr>
          <a:xfrm>
            <a:off x="1524000" y="3657600"/>
            <a:ext cx="9144000" cy="2226416"/>
          </a:xfrm>
          <a:prstGeom prst="rect">
            <a:avLst/>
          </a:prstGeom>
          <a:noFill/>
          <a:ln>
            <a:noFill/>
          </a:ln>
        </p:spPr>
      </p:pic>
      <p:sp>
        <p:nvSpPr>
          <p:cNvPr id="2216" name="Google Shape;2216;p299"/>
          <p:cNvSpPr txBox="1"/>
          <p:nvPr/>
        </p:nvSpPr>
        <p:spPr>
          <a:xfrm>
            <a:off x="2128302" y="1299936"/>
            <a:ext cx="8255100" cy="2180100"/>
          </a:xfrm>
          <a:prstGeom prst="rect">
            <a:avLst/>
          </a:prstGeom>
          <a:noFill/>
          <a:ln>
            <a:noFill/>
          </a:ln>
        </p:spPr>
        <p:txBody>
          <a:bodyPr spcFirstLastPara="1" wrap="square" lIns="91425" tIns="91425" rIns="91425" bIns="91425" anchor="t" anchorCtr="0">
            <a:noAutofit/>
          </a:bodyPr>
          <a:lstStyle/>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po,deploy,svc,rs</a:t>
            </a:r>
            <a:r>
              <a:rPr lang="en-US" sz="2200" dirty="0">
                <a:solidFill>
                  <a:srgbClr val="FF0000"/>
                </a:solidFill>
                <a:latin typeface="Calibri"/>
                <a:ea typeface="Calibri"/>
                <a:cs typeface="Calibri"/>
                <a:sym typeface="Calibri"/>
              </a:rPr>
              <a:t> --all-namespaces</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create -f &lt;</a:t>
            </a:r>
            <a:r>
              <a:rPr lang="en-US" sz="2200" dirty="0" err="1">
                <a:solidFill>
                  <a:srgbClr val="FF0000"/>
                </a:solidFill>
                <a:latin typeface="Calibri"/>
                <a:ea typeface="Calibri"/>
                <a:cs typeface="Calibri"/>
                <a:sym typeface="Calibri"/>
              </a:rPr>
              <a:t>pod_config</a:t>
            </a:r>
            <a:r>
              <a:rPr lang="en-US" sz="2200" dirty="0">
                <a:solidFill>
                  <a:srgbClr val="FF0000"/>
                </a:solidFill>
                <a:latin typeface="Calibri"/>
                <a:ea typeface="Calibri"/>
                <a:cs typeface="Calibri"/>
                <a:sym typeface="Calibri"/>
              </a:rPr>
              <a:t>&gt;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-o wide</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get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-o wide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delete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simple_pod</a:t>
            </a:r>
            <a:endParaRPr sz="2200" dirty="0">
              <a:solidFill>
                <a:srgbClr val="FF0000"/>
              </a:solidFill>
              <a:latin typeface="Calibri"/>
              <a:ea typeface="Calibri"/>
              <a:cs typeface="Calibri"/>
              <a:sym typeface="Calibri"/>
            </a:endParaRPr>
          </a:p>
          <a:p>
            <a:pPr marL="457200" indent="-368300">
              <a:buClr>
                <a:srgbClr val="FF0000"/>
              </a:buClr>
              <a:buSzPts val="2200"/>
              <a:buFont typeface="Calibri"/>
              <a:buChar char="-"/>
            </a:pP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kubectl</a:t>
            </a:r>
            <a:r>
              <a:rPr lang="en-US" sz="2200" dirty="0">
                <a:solidFill>
                  <a:srgbClr val="FF0000"/>
                </a:solidFill>
                <a:latin typeface="Calibri"/>
                <a:ea typeface="Calibri"/>
                <a:cs typeface="Calibri"/>
                <a:sym typeface="Calibri"/>
              </a:rPr>
              <a:t> delete </a:t>
            </a:r>
            <a:r>
              <a:rPr lang="en-US" sz="2200" dirty="0" err="1">
                <a:solidFill>
                  <a:srgbClr val="FF0000"/>
                </a:solidFill>
                <a:latin typeface="Calibri"/>
                <a:ea typeface="Calibri"/>
                <a:cs typeface="Calibri"/>
                <a:sym typeface="Calibri"/>
              </a:rPr>
              <a:t>po</a:t>
            </a:r>
            <a:r>
              <a:rPr lang="en-US" sz="2200" dirty="0">
                <a:solidFill>
                  <a:srgbClr val="FF0000"/>
                </a:solidFill>
                <a:latin typeface="Calibri"/>
                <a:ea typeface="Calibri"/>
                <a:cs typeface="Calibri"/>
                <a:sym typeface="Calibri"/>
              </a:rPr>
              <a:t> </a:t>
            </a:r>
            <a:r>
              <a:rPr lang="en-US" sz="2200" dirty="0" err="1">
                <a:solidFill>
                  <a:srgbClr val="FF0000"/>
                </a:solidFill>
                <a:latin typeface="Calibri"/>
                <a:ea typeface="Calibri"/>
                <a:cs typeface="Calibri"/>
                <a:sym typeface="Calibri"/>
              </a:rPr>
              <a:t>simple_pod</a:t>
            </a:r>
            <a:r>
              <a:rPr lang="en-US" sz="2200" dirty="0">
                <a:solidFill>
                  <a:srgbClr val="FF0000"/>
                </a:solidFill>
                <a:latin typeface="Calibri"/>
                <a:ea typeface="Calibri"/>
                <a:cs typeface="Calibri"/>
                <a:sym typeface="Calibri"/>
              </a:rPr>
              <a:t> -n &lt;</a:t>
            </a:r>
            <a:r>
              <a:rPr lang="en-US" sz="2200" dirty="0" err="1">
                <a:solidFill>
                  <a:srgbClr val="FF0000"/>
                </a:solidFill>
                <a:latin typeface="Calibri"/>
                <a:ea typeface="Calibri"/>
                <a:cs typeface="Calibri"/>
                <a:sym typeface="Calibri"/>
              </a:rPr>
              <a:t>namespace_name</a:t>
            </a:r>
            <a:r>
              <a:rPr lang="en-US" sz="2200" dirty="0">
                <a:solidFill>
                  <a:srgbClr val="FF0000"/>
                </a:solidFill>
                <a:latin typeface="Calibri"/>
                <a:ea typeface="Calibri"/>
                <a:cs typeface="Calibri"/>
                <a:sym typeface="Calibri"/>
              </a:rPr>
              <a:t>&gt;</a:t>
            </a:r>
            <a:endParaRPr sz="2200" dirty="0">
              <a:solidFill>
                <a:srgbClr val="FF0000"/>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48</a:t>
            </a:fld>
            <a:endParaRPr lang="en-US" sz="1600" dirty="0"/>
          </a:p>
        </p:txBody>
      </p:sp>
      <p:sp>
        <p:nvSpPr>
          <p:cNvPr id="11" name="Title 1">
            <a:extLst>
              <a:ext uri="{FF2B5EF4-FFF2-40B4-BE49-F238E27FC236}">
                <a16:creationId xmlns:a16="http://schemas.microsoft.com/office/drawing/2014/main" id="{EE189EAE-1EA2-F64E-8895-5907432F1EE5}"/>
              </a:ext>
            </a:extLst>
          </p:cNvPr>
          <p:cNvSpPr txBox="1">
            <a:spLocks/>
          </p:cNvSpPr>
          <p:nvPr/>
        </p:nvSpPr>
        <p:spPr>
          <a:xfrm>
            <a:off x="790574" y="149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Namespace</a:t>
            </a:r>
          </a:p>
        </p:txBody>
      </p:sp>
    </p:spTree>
    <p:extLst>
      <p:ext uri="{BB962C8B-B14F-4D97-AF65-F5344CB8AC3E}">
        <p14:creationId xmlns:p14="http://schemas.microsoft.com/office/powerpoint/2010/main" val="404775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3" name="Google Shape;2223;p300"/>
          <p:cNvSpPr txBox="1">
            <a:spLocks noGrp="1"/>
          </p:cNvSpPr>
          <p:nvPr>
            <p:ph type="body" idx="1"/>
          </p:nvPr>
        </p:nvSpPr>
        <p:spPr>
          <a:xfrm>
            <a:off x="2152650" y="1324926"/>
            <a:ext cx="7886700" cy="1412100"/>
          </a:xfrm>
          <a:prstGeom prst="rect">
            <a:avLst/>
          </a:prstGeom>
          <a:noFill/>
          <a:ln>
            <a:noFill/>
          </a:ln>
        </p:spPr>
        <p:txBody>
          <a:bodyPr spcFirstLastPara="1" vert="horz" wrap="square" lIns="91425" tIns="45700" rIns="91425" bIns="45700" rtlCol="0" anchor="t" anchorCtr="0">
            <a:noAutofit/>
          </a:bodyPr>
          <a:lstStyle/>
          <a:p>
            <a:pPr marL="431800" indent="-342900">
              <a:spcBef>
                <a:spcPts val="640"/>
              </a:spcBef>
              <a:buClr>
                <a:srgbClr val="000000"/>
              </a:buClr>
              <a:buSzPts val="2200"/>
            </a:pPr>
            <a:r>
              <a:rPr lang="en-US" sz="2200" dirty="0"/>
              <a:t>Create a namespace</a:t>
            </a:r>
            <a:endParaRPr sz="2200" dirty="0"/>
          </a:p>
          <a:p>
            <a:pPr marL="431800" indent="-342900">
              <a:spcBef>
                <a:spcPts val="0"/>
              </a:spcBef>
              <a:buClr>
                <a:srgbClr val="000000"/>
              </a:buClr>
              <a:buSzPts val="2200"/>
            </a:pPr>
            <a:r>
              <a:rPr lang="en-US" sz="2200" dirty="0"/>
              <a:t>check various objects in different namespaces</a:t>
            </a:r>
            <a:endParaRPr sz="2200" dirty="0"/>
          </a:p>
          <a:p>
            <a:pPr marL="431800" indent="-342900">
              <a:spcBef>
                <a:spcPts val="0"/>
              </a:spcBef>
              <a:buClr>
                <a:srgbClr val="000000"/>
              </a:buClr>
              <a:buSzPts val="2200"/>
            </a:pPr>
            <a:r>
              <a:rPr lang="en-US" sz="2200" dirty="0"/>
              <a:t>Can create or delete objects from a specific namespace</a:t>
            </a:r>
          </a:p>
          <a:p>
            <a:pPr marL="0" indent="0">
              <a:spcBef>
                <a:spcPts val="640"/>
              </a:spcBef>
              <a:buNone/>
            </a:pPr>
            <a:endParaRPr lang="en-US" sz="2200" dirty="0"/>
          </a:p>
          <a:p>
            <a:pPr marL="0" indent="0">
              <a:lnSpc>
                <a:spcPct val="100000"/>
              </a:lnSpc>
              <a:spcBef>
                <a:spcPts val="0"/>
              </a:spcBef>
              <a:buNone/>
            </a:pPr>
            <a:endParaRPr sz="2200" dirty="0">
              <a:solidFill>
                <a:srgbClr val="FF0000"/>
              </a:solidFill>
            </a:endParaRPr>
          </a:p>
          <a:p>
            <a:pPr marL="0" indent="0">
              <a:spcBef>
                <a:spcPts val="640"/>
              </a:spcBef>
              <a:buNone/>
            </a:pPr>
            <a:endParaRPr sz="2200" dirty="0"/>
          </a:p>
          <a:p>
            <a:pPr marL="0" indent="0">
              <a:spcBef>
                <a:spcPts val="0"/>
              </a:spcBef>
              <a:buClr>
                <a:schemeClr val="accent3"/>
              </a:buClr>
              <a:buSzPts val="2880"/>
              <a:buNone/>
            </a:pPr>
            <a:endParaRPr dirty="0"/>
          </a:p>
          <a:p>
            <a:pPr marL="0" indent="0">
              <a:spcBef>
                <a:spcPts val="640"/>
              </a:spcBef>
              <a:buClr>
                <a:schemeClr val="accent3"/>
              </a:buClr>
              <a:buSzPts val="2880"/>
              <a:buNone/>
            </a:pPr>
            <a:endParaRPr sz="2200" b="1"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FDA44BC1-35D8-0B40-8500-A44F97C2FB5F}"/>
              </a:ext>
            </a:extLst>
          </p:cNvPr>
          <p:cNvSpPr txBox="1"/>
          <p:nvPr/>
        </p:nvSpPr>
        <p:spPr>
          <a:xfrm>
            <a:off x="1316359" y="2385296"/>
            <a:ext cx="7246644" cy="4031873"/>
          </a:xfrm>
          <a:prstGeom prst="rect">
            <a:avLst/>
          </a:prstGeom>
          <a:noFill/>
        </p:spPr>
        <p:txBody>
          <a:bodyPr wrap="square" rtlCol="0">
            <a:spAutoFit/>
          </a:bodyPr>
          <a:lstStyle/>
          <a:p>
            <a:r>
              <a:rPr lang="en-US" sz="1600" i="1" dirty="0">
                <a:latin typeface="Calibri" panose="020F0502020204030204" pitchFamily="34" charset="0"/>
                <a:cs typeface="Calibri" panose="020F0502020204030204" pitchFamily="34" charset="0"/>
              </a:rPr>
              <a:t>cd to ex12</a:t>
            </a:r>
          </a:p>
          <a:p>
            <a:endParaRPr lang="en-US" sz="1600" i="1" dirty="0">
              <a:latin typeface="Calibri" panose="020F0502020204030204" pitchFamily="34" charset="0"/>
              <a:cs typeface="Calibri" panose="020F0502020204030204" pitchFamily="34" charset="0"/>
            </a:endParaRPr>
          </a:p>
          <a:p>
            <a:r>
              <a:rPr lang="en-US" sz="1600" i="1" dirty="0">
                <a:latin typeface="Calibri" panose="020F0502020204030204" pitchFamily="34" charset="0"/>
                <a:cs typeface="Calibri" panose="020F0502020204030204" pitchFamily="34" charset="0"/>
              </a:rPr>
              <a:t># create two namespaces</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create -f dev-</a:t>
            </a:r>
            <a:r>
              <a:rPr lang="en-US" sz="1600" dirty="0" err="1">
                <a:latin typeface="Calibri" panose="020F0502020204030204" pitchFamily="34" charset="0"/>
                <a:cs typeface="Calibri" panose="020F0502020204030204" pitchFamily="34" charset="0"/>
              </a:rPr>
              <a:t>ns.yaml</a:t>
            </a:r>
            <a:endParaRPr lang="en-US" sz="1600" dirty="0">
              <a:latin typeface="Calibri" panose="020F0502020204030204" pitchFamily="34" charset="0"/>
              <a:cs typeface="Calibri" panose="020F0502020204030204" pitchFamily="34" charset="0"/>
            </a:endParaRP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create -f prod-</a:t>
            </a:r>
            <a:r>
              <a:rPr lang="en-US" sz="1600" dirty="0" err="1">
                <a:latin typeface="Calibri" panose="020F0502020204030204" pitchFamily="34" charset="0"/>
                <a:cs typeface="Calibri" panose="020F0502020204030204" pitchFamily="34" charset="0"/>
              </a:rPr>
              <a:t>ns.yaml</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create two pods with 2 namespaces</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create -f dev-</a:t>
            </a:r>
            <a:r>
              <a:rPr lang="en-US" sz="1600" dirty="0" err="1">
                <a:latin typeface="Calibri" panose="020F0502020204030204" pitchFamily="34" charset="0"/>
                <a:cs typeface="Calibri" panose="020F0502020204030204" pitchFamily="34" charset="0"/>
              </a:rPr>
              <a:t>pod.yaml</a:t>
            </a:r>
            <a:r>
              <a:rPr lang="en-US" sz="1600" dirty="0">
                <a:latin typeface="Calibri" panose="020F0502020204030204" pitchFamily="34" charset="0"/>
                <a:cs typeface="Calibri" panose="020F0502020204030204" pitchFamily="34" charset="0"/>
              </a:rPr>
              <a:t> -n dev</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create -f prod-</a:t>
            </a:r>
            <a:r>
              <a:rPr lang="en-US" sz="1600" dirty="0" err="1">
                <a:latin typeface="Calibri" panose="020F0502020204030204" pitchFamily="34" charset="0"/>
                <a:cs typeface="Calibri" panose="020F0502020204030204" pitchFamily="34" charset="0"/>
              </a:rPr>
              <a:t>pod.yaml</a:t>
            </a:r>
            <a:r>
              <a:rPr lang="en-US" sz="1600" dirty="0">
                <a:latin typeface="Calibri" panose="020F0502020204030204" pitchFamily="34" charset="0"/>
                <a:cs typeface="Calibri" panose="020F0502020204030204" pitchFamily="34" charset="0"/>
              </a:rPr>
              <a:t> -n prod</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Search for pods</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get pods		# show only default ns pods</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get pods -n dev	# show dev pods</a:t>
            </a:r>
          </a:p>
          <a:p>
            <a:r>
              <a:rPr lang="en-US" sz="1600" dirty="0" err="1">
                <a:latin typeface="Calibri" panose="020F0502020204030204" pitchFamily="34" charset="0"/>
                <a:cs typeface="Calibri" panose="020F0502020204030204" pitchFamily="34" charset="0"/>
              </a:rPr>
              <a:t>kubectl</a:t>
            </a:r>
            <a:r>
              <a:rPr lang="en-US" sz="1600" dirty="0">
                <a:latin typeface="Calibri" panose="020F0502020204030204" pitchFamily="34" charset="0"/>
                <a:cs typeface="Calibri" panose="020F0502020204030204" pitchFamily="34" charset="0"/>
              </a:rPr>
              <a:t> get pods -n prod	# show prod pods</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49</a:t>
            </a:fld>
            <a:endParaRPr lang="en-US" sz="1600" dirty="0"/>
          </a:p>
        </p:txBody>
      </p:sp>
      <p:sp>
        <p:nvSpPr>
          <p:cNvPr id="11" name="Title 1">
            <a:extLst>
              <a:ext uri="{FF2B5EF4-FFF2-40B4-BE49-F238E27FC236}">
                <a16:creationId xmlns:a16="http://schemas.microsoft.com/office/drawing/2014/main" id="{B6AD99A6-06D5-F540-AC78-8B1E57D62CF0}"/>
              </a:ext>
            </a:extLst>
          </p:cNvPr>
          <p:cNvSpPr txBox="1">
            <a:spLocks/>
          </p:cNvSpPr>
          <p:nvPr/>
        </p:nvSpPr>
        <p:spPr>
          <a:xfrm>
            <a:off x="790574" y="2207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(Namespace)</a:t>
            </a:r>
          </a:p>
        </p:txBody>
      </p:sp>
    </p:spTree>
    <p:extLst>
      <p:ext uri="{BB962C8B-B14F-4D97-AF65-F5344CB8AC3E}">
        <p14:creationId xmlns:p14="http://schemas.microsoft.com/office/powerpoint/2010/main" val="2788322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3" name="Google Shape;1603;p228"/>
          <p:cNvSpPr txBox="1">
            <a:spLocks noGrp="1"/>
          </p:cNvSpPr>
          <p:nvPr>
            <p:ph type="body" idx="1"/>
          </p:nvPr>
        </p:nvSpPr>
        <p:spPr>
          <a:xfrm>
            <a:off x="597877" y="1702000"/>
            <a:ext cx="11406549" cy="4007139"/>
          </a:xfrm>
          <a:prstGeom prst="rect">
            <a:avLst/>
          </a:prstGeom>
          <a:noFill/>
          <a:ln>
            <a:noFill/>
          </a:ln>
        </p:spPr>
        <p:txBody>
          <a:bodyPr spcFirstLastPara="1" vert="horz" wrap="square" lIns="91425" tIns="45700" rIns="91425" bIns="45700" rtlCol="0" anchor="t" anchorCtr="0">
            <a:noAutofit/>
          </a:bodyPr>
          <a:lstStyle/>
          <a:p>
            <a:pPr>
              <a:lnSpc>
                <a:spcPct val="150000"/>
              </a:lnSpc>
              <a:spcBef>
                <a:spcPts val="0"/>
              </a:spcBef>
              <a:buClr>
                <a:srgbClr val="000000"/>
              </a:buClr>
              <a:buSzPts val="2200"/>
            </a:pPr>
            <a:r>
              <a:rPr lang="en-US" sz="2200" b="1" dirty="0"/>
              <a:t>Pending</a:t>
            </a:r>
            <a:r>
              <a:rPr lang="en-US" sz="2200" dirty="0"/>
              <a:t> (request accepted, one or more containers are still being created)</a:t>
            </a:r>
          </a:p>
          <a:p>
            <a:pPr>
              <a:lnSpc>
                <a:spcPct val="150000"/>
              </a:lnSpc>
              <a:spcBef>
                <a:spcPts val="0"/>
              </a:spcBef>
              <a:buClr>
                <a:srgbClr val="000000"/>
              </a:buClr>
              <a:buSzPts val="2200"/>
            </a:pPr>
            <a:r>
              <a:rPr lang="en-US" sz="2200" b="1" dirty="0"/>
              <a:t>Running</a:t>
            </a:r>
            <a:r>
              <a:rPr lang="en-US" sz="2200" dirty="0"/>
              <a:t> (</a:t>
            </a:r>
            <a:r>
              <a:rPr lang="en-US" sz="2200" dirty="0">
                <a:highlight>
                  <a:srgbClr val="F7F7F7"/>
                </a:highlight>
              </a:rPr>
              <a:t>Pod has been bound to a node, all of the Containers have been created. At least one Container is still running, or is in the process of starting or restarting.)</a:t>
            </a:r>
          </a:p>
          <a:p>
            <a:pPr>
              <a:lnSpc>
                <a:spcPct val="150000"/>
              </a:lnSpc>
              <a:spcBef>
                <a:spcPts val="0"/>
              </a:spcBef>
              <a:buClr>
                <a:srgbClr val="000000"/>
              </a:buClr>
              <a:buSzPts val="2200"/>
            </a:pPr>
            <a:r>
              <a:rPr lang="en-US" sz="2200" b="1" dirty="0"/>
              <a:t>Succeeded</a:t>
            </a:r>
            <a:r>
              <a:rPr lang="en-US" sz="2200" dirty="0"/>
              <a:t> (</a:t>
            </a:r>
            <a:r>
              <a:rPr lang="en-US" sz="2200" dirty="0">
                <a:highlight>
                  <a:srgbClr val="FFFFFF"/>
                </a:highlight>
              </a:rPr>
              <a:t>All Containers in the Pod have terminated in success, and will not be restarted)</a:t>
            </a:r>
          </a:p>
          <a:p>
            <a:pPr>
              <a:lnSpc>
                <a:spcPct val="150000"/>
              </a:lnSpc>
              <a:spcBef>
                <a:spcPts val="0"/>
              </a:spcBef>
              <a:buClr>
                <a:srgbClr val="000000"/>
              </a:buClr>
              <a:buSzPts val="2200"/>
            </a:pPr>
            <a:r>
              <a:rPr lang="en-US" sz="2200" b="1" dirty="0"/>
              <a:t>Failed</a:t>
            </a:r>
            <a:r>
              <a:rPr lang="en-US" sz="2200" dirty="0"/>
              <a:t> (</a:t>
            </a:r>
            <a:r>
              <a:rPr lang="en-US" sz="2200" dirty="0">
                <a:highlight>
                  <a:srgbClr val="F7F7F7"/>
                </a:highlight>
              </a:rPr>
              <a:t>All Containers in the Pod have terminated, and </a:t>
            </a:r>
            <a:r>
              <a:rPr lang="en-US" sz="2200" dirty="0"/>
              <a:t>at least one container has terminated with some failure)</a:t>
            </a:r>
          </a:p>
          <a:p>
            <a:pPr>
              <a:lnSpc>
                <a:spcPct val="150000"/>
              </a:lnSpc>
              <a:spcBef>
                <a:spcPts val="0"/>
              </a:spcBef>
              <a:buClr>
                <a:srgbClr val="000000"/>
              </a:buClr>
              <a:buSzPts val="2200"/>
            </a:pPr>
            <a:r>
              <a:rPr lang="en-US" sz="2200" b="1" dirty="0" err="1">
                <a:solidFill>
                  <a:srgbClr val="000000"/>
                </a:solidFill>
              </a:rPr>
              <a:t>CrashLoopBackOff</a:t>
            </a:r>
            <a:r>
              <a:rPr lang="en-US" sz="2200" dirty="0">
                <a:solidFill>
                  <a:srgbClr val="000000"/>
                </a:solidFill>
              </a:rPr>
              <a:t> (</a:t>
            </a:r>
            <a:r>
              <a:rPr lang="en-US" sz="2200" dirty="0">
                <a:solidFill>
                  <a:srgbClr val="000000"/>
                </a:solidFill>
                <a:highlight>
                  <a:srgbClr val="FFFFFF"/>
                </a:highlight>
              </a:rPr>
              <a:t>pod starting, crashing, starting again, and then crashing again.)</a:t>
            </a:r>
            <a:endParaRPr sz="2200" dirty="0">
              <a:solidFill>
                <a:srgbClr val="000000"/>
              </a:solidFill>
            </a:endParaRPr>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a:t>
            </a:fld>
            <a:endParaRPr lang="en-US" sz="1600" dirty="0"/>
          </a:p>
        </p:txBody>
      </p:sp>
      <p:sp>
        <p:nvSpPr>
          <p:cNvPr id="10" name="Title 1">
            <a:extLst>
              <a:ext uri="{FF2B5EF4-FFF2-40B4-BE49-F238E27FC236}">
                <a16:creationId xmlns:a16="http://schemas.microsoft.com/office/drawing/2014/main" id="{56AC0D6D-7B7F-E647-AEB2-4DDF738F0568}"/>
              </a:ext>
            </a:extLst>
          </p:cNvPr>
          <p:cNvSpPr txBox="1">
            <a:spLocks/>
          </p:cNvSpPr>
          <p:nvPr/>
        </p:nvSpPr>
        <p:spPr>
          <a:xfrm>
            <a:off x="751115" y="1922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States</a:t>
            </a:r>
          </a:p>
        </p:txBody>
      </p:sp>
    </p:spTree>
    <p:extLst>
      <p:ext uri="{BB962C8B-B14F-4D97-AF65-F5344CB8AC3E}">
        <p14:creationId xmlns:p14="http://schemas.microsoft.com/office/powerpoint/2010/main" val="2216948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Secrets</a:t>
            </a:r>
          </a:p>
        </p:txBody>
      </p:sp>
    </p:spTree>
    <p:extLst>
      <p:ext uri="{BB962C8B-B14F-4D97-AF65-F5344CB8AC3E}">
        <p14:creationId xmlns:p14="http://schemas.microsoft.com/office/powerpoint/2010/main" val="1770887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51</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Secrets</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790574" y="1944688"/>
            <a:ext cx="10575926" cy="3465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Kubernetes secret objects let you store and manage sensitive information, such as passwords, OAuth tokens, and </a:t>
            </a:r>
            <a:r>
              <a:rPr lang="en-IN" dirty="0" err="1"/>
              <a:t>ssh</a:t>
            </a:r>
            <a:r>
              <a:rPr lang="en-IN" dirty="0"/>
              <a:t> keys.</a:t>
            </a:r>
          </a:p>
          <a:p>
            <a:pPr>
              <a:lnSpc>
                <a:spcPct val="150000"/>
              </a:lnSpc>
            </a:pPr>
            <a:r>
              <a:rPr lang="en-IN" dirty="0"/>
              <a:t>Using secret to store this information is safer and more flexible than putting it verbatim in a container image or Pod Lifecycle definition.</a:t>
            </a:r>
          </a:p>
        </p:txBody>
      </p:sp>
    </p:spTree>
    <p:extLst>
      <p:ext uri="{BB962C8B-B14F-4D97-AF65-F5344CB8AC3E}">
        <p14:creationId xmlns:p14="http://schemas.microsoft.com/office/powerpoint/2010/main" val="2548657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52</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241259"/>
            <a:ext cx="10820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Create Secrets – using “kubectl create secret”</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1311741" y="1777187"/>
            <a:ext cx="10194459" cy="2477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t>Create files with the content:</a:t>
            </a:r>
          </a:p>
          <a:p>
            <a:endParaRPr lang="en-IN" dirty="0"/>
          </a:p>
          <a:p>
            <a:pPr marL="0" indent="0">
              <a:buNone/>
            </a:pPr>
            <a:endParaRPr lang="en-IN" dirty="0"/>
          </a:p>
          <a:p>
            <a:r>
              <a:rPr lang="en-IN" sz="2200" dirty="0"/>
              <a:t>Creating secrets from the file:</a:t>
            </a:r>
          </a:p>
          <a:p>
            <a:pPr marL="0" indent="0">
              <a:buNone/>
            </a:pPr>
            <a:r>
              <a:rPr lang="en-IN" sz="2000" i="1" dirty="0" err="1"/>
              <a:t>kubectl</a:t>
            </a:r>
            <a:r>
              <a:rPr lang="en-IN" sz="2000" i="1" dirty="0"/>
              <a:t> create secret generic </a:t>
            </a:r>
            <a:r>
              <a:rPr lang="en-IN" sz="2000" i="1" dirty="0" err="1"/>
              <a:t>db</a:t>
            </a:r>
            <a:r>
              <a:rPr lang="en-IN" sz="2000" i="1" dirty="0"/>
              <a:t>-user-pass --from-file=./</a:t>
            </a:r>
            <a:r>
              <a:rPr lang="en-IN" sz="2000" i="1" dirty="0" err="1"/>
              <a:t>username.txt</a:t>
            </a:r>
            <a:r>
              <a:rPr lang="en-IN" sz="2000" i="1" dirty="0"/>
              <a:t> --from-file=./</a:t>
            </a:r>
            <a:r>
              <a:rPr lang="en-IN" sz="2000" i="1" dirty="0" err="1"/>
              <a:t>password.txt</a:t>
            </a:r>
            <a:endParaRPr lang="en-IN" sz="2000" i="1" dirty="0"/>
          </a:p>
        </p:txBody>
      </p:sp>
      <p:sp>
        <p:nvSpPr>
          <p:cNvPr id="12" name="Google Shape;1631;p232">
            <a:extLst>
              <a:ext uri="{FF2B5EF4-FFF2-40B4-BE49-F238E27FC236}">
                <a16:creationId xmlns:a16="http://schemas.microsoft.com/office/drawing/2014/main" id="{F8C3A698-51B9-E643-8CB8-B17215FFFD09}"/>
              </a:ext>
            </a:extLst>
          </p:cNvPr>
          <p:cNvSpPr/>
          <p:nvPr/>
        </p:nvSpPr>
        <p:spPr>
          <a:xfrm>
            <a:off x="1383531" y="2160436"/>
            <a:ext cx="4110711" cy="927061"/>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IN" i="1" dirty="0"/>
              <a:t># Create files needed </a:t>
            </a:r>
          </a:p>
          <a:p>
            <a:pPr>
              <a:buClr>
                <a:srgbClr val="4D2F2D"/>
              </a:buClr>
              <a:buSzPts val="1400"/>
            </a:pPr>
            <a:r>
              <a:rPr lang="en-IN" i="1" dirty="0"/>
              <a:t>echo -n ‘admin’ &gt; ./</a:t>
            </a:r>
            <a:r>
              <a:rPr lang="en-IN" i="1" dirty="0" err="1"/>
              <a:t>username.txt</a:t>
            </a:r>
            <a:endParaRPr lang="en-IN" i="1" dirty="0"/>
          </a:p>
          <a:p>
            <a:pPr>
              <a:buClr>
                <a:srgbClr val="4D2F2D"/>
              </a:buClr>
              <a:buSzPts val="1400"/>
            </a:pPr>
            <a:r>
              <a:rPr lang="en-IN" i="1" dirty="0"/>
              <a:t>echo -n ‘1f3wr8sdfssf’ &gt; ./</a:t>
            </a:r>
            <a:r>
              <a:rPr lang="en-IN" i="1" dirty="0" err="1"/>
              <a:t>password.txt</a:t>
            </a:r>
            <a:endParaRPr lang="en-IN" i="1" dirty="0"/>
          </a:p>
        </p:txBody>
      </p:sp>
      <p:sp>
        <p:nvSpPr>
          <p:cNvPr id="2" name="Rectangle 1">
            <a:extLst>
              <a:ext uri="{FF2B5EF4-FFF2-40B4-BE49-F238E27FC236}">
                <a16:creationId xmlns:a16="http://schemas.microsoft.com/office/drawing/2014/main" id="{55B2C3DA-AB57-E14E-979E-62AFE745119F}"/>
              </a:ext>
            </a:extLst>
          </p:cNvPr>
          <p:cNvSpPr/>
          <p:nvPr/>
        </p:nvSpPr>
        <p:spPr>
          <a:xfrm>
            <a:off x="1311741" y="5006088"/>
            <a:ext cx="9817100" cy="1200329"/>
          </a:xfrm>
          <a:prstGeom prst="rect">
            <a:avLst/>
          </a:prstGeom>
        </p:spPr>
        <p:txBody>
          <a:bodyPr wrap="square">
            <a:spAutoFit/>
          </a:bodyPr>
          <a:lstStyle/>
          <a:p>
            <a:r>
              <a:rPr lang="en-US" dirty="0">
                <a:solidFill>
                  <a:srgbClr val="000000"/>
                </a:solidFill>
                <a:latin typeface="Roboto"/>
              </a:rPr>
              <a:t>kubectl create secret generic test-secret --from-literal</a:t>
            </a:r>
            <a:r>
              <a:rPr lang="en-US" dirty="0">
                <a:solidFill>
                  <a:srgbClr val="666666"/>
                </a:solidFill>
                <a:latin typeface="Roboto Mono"/>
              </a:rPr>
              <a:t>=</a:t>
            </a:r>
            <a:r>
              <a:rPr lang="en-US" dirty="0">
                <a:solidFill>
                  <a:srgbClr val="B8860B"/>
                </a:solidFill>
                <a:latin typeface="Roboto Mono"/>
              </a:rPr>
              <a:t>username</a:t>
            </a:r>
            <a:r>
              <a:rPr lang="en-US" dirty="0">
                <a:solidFill>
                  <a:srgbClr val="666666"/>
                </a:solidFill>
                <a:latin typeface="Roboto Mono"/>
              </a:rPr>
              <a:t>=</a:t>
            </a:r>
            <a:r>
              <a:rPr lang="en-US" dirty="0">
                <a:solidFill>
                  <a:srgbClr val="BB4444"/>
                </a:solidFill>
                <a:latin typeface="Roboto Mono"/>
              </a:rPr>
              <a:t>'my-app'</a:t>
            </a:r>
            <a:r>
              <a:rPr lang="en-US" dirty="0">
                <a:solidFill>
                  <a:srgbClr val="000000"/>
                </a:solidFill>
                <a:latin typeface="Roboto"/>
              </a:rPr>
              <a:t> --from-literal</a:t>
            </a:r>
            <a:r>
              <a:rPr lang="en-US" dirty="0">
                <a:solidFill>
                  <a:srgbClr val="666666"/>
                </a:solidFill>
                <a:latin typeface="Roboto Mono"/>
              </a:rPr>
              <a:t>=</a:t>
            </a:r>
            <a:r>
              <a:rPr lang="en-US" dirty="0">
                <a:solidFill>
                  <a:srgbClr val="B8860B"/>
                </a:solidFill>
                <a:latin typeface="Roboto Mono"/>
              </a:rPr>
              <a:t>password</a:t>
            </a:r>
            <a:r>
              <a:rPr lang="en-US" dirty="0">
                <a:solidFill>
                  <a:srgbClr val="666666"/>
                </a:solidFill>
                <a:latin typeface="Roboto Mono"/>
              </a:rPr>
              <a:t>=</a:t>
            </a:r>
            <a:r>
              <a:rPr lang="en-US" dirty="0">
                <a:solidFill>
                  <a:srgbClr val="BB4444"/>
                </a:solidFill>
                <a:latin typeface="Roboto Mono"/>
              </a:rPr>
              <a:t>'39528$vdg7Jb'</a:t>
            </a:r>
            <a:endParaRPr lang="en-US" dirty="0">
              <a:solidFill>
                <a:srgbClr val="000000"/>
              </a:solidFill>
              <a:latin typeface="Roboto"/>
            </a:endParaRPr>
          </a:p>
          <a:p>
            <a:br>
              <a:rPr lang="en-US" dirty="0"/>
            </a:br>
            <a:endParaRPr lang="en-US" dirty="0"/>
          </a:p>
        </p:txBody>
      </p:sp>
      <p:sp>
        <p:nvSpPr>
          <p:cNvPr id="3" name="TextBox 2">
            <a:extLst>
              <a:ext uri="{FF2B5EF4-FFF2-40B4-BE49-F238E27FC236}">
                <a16:creationId xmlns:a16="http://schemas.microsoft.com/office/drawing/2014/main" id="{63037C5F-357E-2941-A19D-805F811848DD}"/>
              </a:ext>
            </a:extLst>
          </p:cNvPr>
          <p:cNvSpPr txBox="1"/>
          <p:nvPr/>
        </p:nvSpPr>
        <p:spPr>
          <a:xfrm>
            <a:off x="7950200" y="2160436"/>
            <a:ext cx="1017715" cy="369332"/>
          </a:xfrm>
          <a:prstGeom prst="rect">
            <a:avLst/>
          </a:prstGeom>
          <a:noFill/>
        </p:spPr>
        <p:txBody>
          <a:bodyPr wrap="none" rtlCol="0">
            <a:spAutoFit/>
          </a:bodyPr>
          <a:lstStyle/>
          <a:p>
            <a:r>
              <a:rPr lang="en-US" dirty="0"/>
              <a:t>From file</a:t>
            </a:r>
          </a:p>
        </p:txBody>
      </p:sp>
      <p:sp>
        <p:nvSpPr>
          <p:cNvPr id="13" name="TextBox 12">
            <a:extLst>
              <a:ext uri="{FF2B5EF4-FFF2-40B4-BE49-F238E27FC236}">
                <a16:creationId xmlns:a16="http://schemas.microsoft.com/office/drawing/2014/main" id="{C7E6C343-A5EA-D445-A2A5-6C2A67698BC1}"/>
              </a:ext>
            </a:extLst>
          </p:cNvPr>
          <p:cNvSpPr txBox="1"/>
          <p:nvPr/>
        </p:nvSpPr>
        <p:spPr>
          <a:xfrm>
            <a:off x="7951057" y="4419617"/>
            <a:ext cx="1260538" cy="369332"/>
          </a:xfrm>
          <a:prstGeom prst="rect">
            <a:avLst/>
          </a:prstGeom>
          <a:noFill/>
        </p:spPr>
        <p:txBody>
          <a:bodyPr wrap="none" rtlCol="0">
            <a:spAutoFit/>
          </a:bodyPr>
          <a:lstStyle/>
          <a:p>
            <a:r>
              <a:rPr lang="en-US" dirty="0"/>
              <a:t>From literal</a:t>
            </a:r>
          </a:p>
        </p:txBody>
      </p:sp>
      <p:cxnSp>
        <p:nvCxnSpPr>
          <p:cNvPr id="15" name="Straight Arrow Connector 14">
            <a:extLst>
              <a:ext uri="{FF2B5EF4-FFF2-40B4-BE49-F238E27FC236}">
                <a16:creationId xmlns:a16="http://schemas.microsoft.com/office/drawing/2014/main" id="{997358B1-939A-5240-88DE-78B98454692E}"/>
              </a:ext>
            </a:extLst>
          </p:cNvPr>
          <p:cNvCxnSpPr/>
          <p:nvPr/>
        </p:nvCxnSpPr>
        <p:spPr>
          <a:xfrm flipH="1">
            <a:off x="6408970" y="2345102"/>
            <a:ext cx="1376130" cy="74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A49DC2-7340-974E-83BF-B97B3428CF30}"/>
              </a:ext>
            </a:extLst>
          </p:cNvPr>
          <p:cNvCxnSpPr>
            <a:cxnSpLocks/>
          </p:cNvCxnSpPr>
          <p:nvPr/>
        </p:nvCxnSpPr>
        <p:spPr>
          <a:xfrm flipH="1">
            <a:off x="6887896" y="4604283"/>
            <a:ext cx="931894" cy="400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30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53</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790574" y="2505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Create Secrets – manually Using YAML</a:t>
            </a:r>
          </a:p>
        </p:txBody>
      </p:sp>
      <p:sp>
        <p:nvSpPr>
          <p:cNvPr id="14" name="Content Placeholder 2">
            <a:extLst>
              <a:ext uri="{FF2B5EF4-FFF2-40B4-BE49-F238E27FC236}">
                <a16:creationId xmlns:a16="http://schemas.microsoft.com/office/drawing/2014/main" id="{48269B74-2029-5646-8CF6-4430E017F833}"/>
              </a:ext>
            </a:extLst>
          </p:cNvPr>
          <p:cNvSpPr txBox="1">
            <a:spLocks/>
          </p:cNvSpPr>
          <p:nvPr/>
        </p:nvSpPr>
        <p:spPr>
          <a:xfrm>
            <a:off x="978109" y="1826615"/>
            <a:ext cx="5257936" cy="1235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Creating base64 encoded Secrets:</a:t>
            </a:r>
          </a:p>
          <a:p>
            <a:endParaRPr lang="en-IN" sz="2000" dirty="0"/>
          </a:p>
          <a:p>
            <a:endParaRPr lang="en-IN" sz="2000" dirty="0"/>
          </a:p>
          <a:p>
            <a:pPr marL="0" indent="0">
              <a:buNone/>
            </a:pPr>
            <a:endParaRPr lang="en-IN" sz="2000" dirty="0"/>
          </a:p>
        </p:txBody>
      </p:sp>
      <p:sp>
        <p:nvSpPr>
          <p:cNvPr id="12" name="Google Shape;1631;p232">
            <a:extLst>
              <a:ext uri="{FF2B5EF4-FFF2-40B4-BE49-F238E27FC236}">
                <a16:creationId xmlns:a16="http://schemas.microsoft.com/office/drawing/2014/main" id="{F8C3A698-51B9-E643-8CB8-B17215FFFD09}"/>
              </a:ext>
            </a:extLst>
          </p:cNvPr>
          <p:cNvSpPr/>
          <p:nvPr/>
        </p:nvSpPr>
        <p:spPr>
          <a:xfrm>
            <a:off x="1239764" y="2335124"/>
            <a:ext cx="4048928" cy="123598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IN" i="1" dirty="0"/>
              <a:t>$ echo -n 'admin’ | base64</a:t>
            </a:r>
          </a:p>
          <a:p>
            <a:pPr>
              <a:buClr>
                <a:srgbClr val="4D2F2D"/>
              </a:buClr>
              <a:buSzPts val="1400"/>
            </a:pPr>
            <a:r>
              <a:rPr lang="en-IN" i="1" dirty="0"/>
              <a:t>YWRtaW4=</a:t>
            </a:r>
          </a:p>
          <a:p>
            <a:pPr>
              <a:buClr>
                <a:srgbClr val="4D2F2D"/>
              </a:buClr>
              <a:buSzPts val="1400"/>
            </a:pPr>
            <a:r>
              <a:rPr lang="en-IN" i="1" dirty="0"/>
              <a:t>$ echo -n '1f2d1e2e67df' | base64</a:t>
            </a:r>
          </a:p>
          <a:p>
            <a:pPr>
              <a:buClr>
                <a:srgbClr val="4D2F2D"/>
              </a:buClr>
              <a:buSzPts val="1400"/>
            </a:pPr>
            <a:r>
              <a:rPr lang="en-IN" i="1" dirty="0"/>
              <a:t>MWYyZDFlMmU2N2Rm</a:t>
            </a:r>
          </a:p>
        </p:txBody>
      </p:sp>
      <p:sp>
        <p:nvSpPr>
          <p:cNvPr id="13" name="Google Shape;1631;p232">
            <a:extLst>
              <a:ext uri="{FF2B5EF4-FFF2-40B4-BE49-F238E27FC236}">
                <a16:creationId xmlns:a16="http://schemas.microsoft.com/office/drawing/2014/main" id="{02DEE722-25DD-D74C-B616-108A92E775F8}"/>
              </a:ext>
            </a:extLst>
          </p:cNvPr>
          <p:cNvSpPr/>
          <p:nvPr/>
        </p:nvSpPr>
        <p:spPr>
          <a:xfrm>
            <a:off x="7384065" y="2335124"/>
            <a:ext cx="3882650" cy="1853818"/>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p>
          <a:p>
            <a:pPr>
              <a:buClr>
                <a:srgbClr val="4D2F2D"/>
              </a:buClr>
              <a:buSzPts val="1400"/>
            </a:pPr>
            <a:r>
              <a:rPr lang="en-US" sz="1400" dirty="0">
                <a:solidFill>
                  <a:srgbClr val="4D2F2D"/>
                </a:solidFill>
                <a:latin typeface="Courier"/>
                <a:ea typeface="Courier"/>
                <a:cs typeface="Courier"/>
                <a:sym typeface="Courier"/>
              </a:rPr>
              <a:t>kind: Secret</a:t>
            </a:r>
          </a:p>
          <a:p>
            <a:pPr>
              <a:buClr>
                <a:srgbClr val="4D2F2D"/>
              </a:buClr>
              <a:buSzPts val="1400"/>
            </a:pPr>
            <a:r>
              <a:rPr lang="en-US" sz="1400" dirty="0">
                <a:solidFill>
                  <a:srgbClr val="4D2F2D"/>
                </a:solidFill>
                <a:latin typeface="Courier"/>
                <a:ea typeface="Courier"/>
                <a:cs typeface="Courier"/>
                <a:sym typeface="Courier"/>
              </a:rPr>
              <a:t>metadata:</a:t>
            </a:r>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mysecret</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type: Opaque</a:t>
            </a:r>
          </a:p>
          <a:p>
            <a:pPr>
              <a:buClr>
                <a:srgbClr val="4D2F2D"/>
              </a:buClr>
              <a:buSzPts val="1400"/>
            </a:pPr>
            <a:r>
              <a:rPr lang="en-US" sz="1400" dirty="0">
                <a:solidFill>
                  <a:srgbClr val="4D2F2D"/>
                </a:solidFill>
                <a:latin typeface="Courier"/>
                <a:ea typeface="Courier"/>
                <a:cs typeface="Courier"/>
                <a:sym typeface="Courier"/>
              </a:rPr>
              <a:t>data:</a:t>
            </a:r>
          </a:p>
          <a:p>
            <a:pPr>
              <a:buClr>
                <a:srgbClr val="4D2F2D"/>
              </a:buClr>
              <a:buSzPts val="1400"/>
            </a:pPr>
            <a:r>
              <a:rPr lang="en-US" sz="1400" dirty="0">
                <a:solidFill>
                  <a:srgbClr val="4D2F2D"/>
                </a:solidFill>
                <a:latin typeface="Courier"/>
                <a:ea typeface="Courier"/>
                <a:cs typeface="Courier"/>
                <a:sym typeface="Courier"/>
              </a:rPr>
              <a:t>  username: YWRtaW4=</a:t>
            </a:r>
          </a:p>
          <a:p>
            <a:pPr>
              <a:buClr>
                <a:srgbClr val="4D2F2D"/>
              </a:buClr>
              <a:buSzPts val="1400"/>
            </a:pPr>
            <a:r>
              <a:rPr lang="en-US" sz="1400" dirty="0">
                <a:solidFill>
                  <a:srgbClr val="4D2F2D"/>
                </a:solidFill>
                <a:latin typeface="Courier"/>
                <a:ea typeface="Courier"/>
                <a:cs typeface="Courier"/>
                <a:sym typeface="Courier"/>
              </a:rPr>
              <a:t>  password: MWYyZDFlMmU2N2Rm</a:t>
            </a:r>
            <a:endParaRPr dirty="0"/>
          </a:p>
        </p:txBody>
      </p:sp>
      <p:sp>
        <p:nvSpPr>
          <p:cNvPr id="15" name="TextBox 14">
            <a:extLst>
              <a:ext uri="{FF2B5EF4-FFF2-40B4-BE49-F238E27FC236}">
                <a16:creationId xmlns:a16="http://schemas.microsoft.com/office/drawing/2014/main" id="{41009974-CBD1-104A-B66F-F561F0D81109}"/>
              </a:ext>
            </a:extLst>
          </p:cNvPr>
          <p:cNvSpPr txBox="1"/>
          <p:nvPr/>
        </p:nvSpPr>
        <p:spPr>
          <a:xfrm>
            <a:off x="7300041" y="1832625"/>
            <a:ext cx="1269578" cy="369332"/>
          </a:xfrm>
          <a:prstGeom prst="rect">
            <a:avLst/>
          </a:prstGeom>
          <a:noFill/>
        </p:spPr>
        <p:txBody>
          <a:bodyPr wrap="none" rtlCol="0">
            <a:spAutoFit/>
          </a:bodyPr>
          <a:lstStyle/>
          <a:p>
            <a:r>
              <a:rPr lang="en-US" dirty="0" err="1"/>
              <a:t>secret.yaml</a:t>
            </a:r>
            <a:endParaRPr lang="en-US" dirty="0"/>
          </a:p>
        </p:txBody>
      </p:sp>
      <p:sp>
        <p:nvSpPr>
          <p:cNvPr id="16" name="Content Placeholder 2">
            <a:extLst>
              <a:ext uri="{FF2B5EF4-FFF2-40B4-BE49-F238E27FC236}">
                <a16:creationId xmlns:a16="http://schemas.microsoft.com/office/drawing/2014/main" id="{41EF0FDB-D6D9-F34A-B155-248066FF9D18}"/>
              </a:ext>
            </a:extLst>
          </p:cNvPr>
          <p:cNvSpPr txBox="1">
            <a:spLocks/>
          </p:cNvSpPr>
          <p:nvPr/>
        </p:nvSpPr>
        <p:spPr>
          <a:xfrm>
            <a:off x="951144" y="4104440"/>
            <a:ext cx="10194459" cy="91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dirty="0"/>
              <a:t>Creating secrets from the YAML file:</a:t>
            </a:r>
          </a:p>
          <a:p>
            <a:pPr marL="0" indent="0">
              <a:buNone/>
            </a:pPr>
            <a:r>
              <a:rPr lang="en-IN" sz="2000" i="1" dirty="0" err="1"/>
              <a:t>kubectl</a:t>
            </a:r>
            <a:r>
              <a:rPr lang="en-IN" sz="2000" i="1" dirty="0"/>
              <a:t> create -f ./</a:t>
            </a:r>
            <a:r>
              <a:rPr lang="en-IN" sz="2000" i="1" dirty="0" err="1"/>
              <a:t>secret.yaml</a:t>
            </a:r>
            <a:endParaRPr lang="en-IN" sz="2000" i="1" dirty="0"/>
          </a:p>
        </p:txBody>
      </p:sp>
      <p:sp>
        <p:nvSpPr>
          <p:cNvPr id="17" name="Content Placeholder 2">
            <a:extLst>
              <a:ext uri="{FF2B5EF4-FFF2-40B4-BE49-F238E27FC236}">
                <a16:creationId xmlns:a16="http://schemas.microsoft.com/office/drawing/2014/main" id="{2B02F36A-C425-C740-8635-A958650631CF}"/>
              </a:ext>
            </a:extLst>
          </p:cNvPr>
          <p:cNvSpPr txBox="1">
            <a:spLocks/>
          </p:cNvSpPr>
          <p:nvPr/>
        </p:nvSpPr>
        <p:spPr>
          <a:xfrm>
            <a:off x="951143" y="5228643"/>
            <a:ext cx="10194459" cy="91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i="1" dirty="0"/>
              <a:t>Retrieve values of secrets:</a:t>
            </a:r>
          </a:p>
          <a:p>
            <a:pPr marL="0" indent="0">
              <a:buNone/>
            </a:pPr>
            <a:r>
              <a:rPr lang="en-IN" sz="2000" i="1" dirty="0"/>
              <a:t>kubectl get secret </a:t>
            </a:r>
            <a:r>
              <a:rPr lang="en-IN" sz="2000" i="1" dirty="0" err="1"/>
              <a:t>mysecret</a:t>
            </a:r>
            <a:r>
              <a:rPr lang="en-IN" sz="2000" i="1" dirty="0"/>
              <a:t> -o </a:t>
            </a:r>
            <a:r>
              <a:rPr lang="en-IN" sz="2000" i="1" dirty="0" err="1"/>
              <a:t>yaml</a:t>
            </a:r>
            <a:endParaRPr lang="en-IN" sz="2000" i="1" dirty="0"/>
          </a:p>
        </p:txBody>
      </p:sp>
    </p:spTree>
    <p:extLst>
      <p:ext uri="{BB962C8B-B14F-4D97-AF65-F5344CB8AC3E}">
        <p14:creationId xmlns:p14="http://schemas.microsoft.com/office/powerpoint/2010/main" val="1463007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ConfigMap</a:t>
            </a:r>
            <a:endParaRPr lang="en-US" b="1" dirty="0">
              <a:solidFill>
                <a:srgbClr val="002060"/>
              </a:solidFill>
            </a:endParaRPr>
          </a:p>
        </p:txBody>
      </p:sp>
    </p:spTree>
    <p:extLst>
      <p:ext uri="{BB962C8B-B14F-4D97-AF65-F5344CB8AC3E}">
        <p14:creationId xmlns:p14="http://schemas.microsoft.com/office/powerpoint/2010/main" val="3878199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4" name="Google Shape;2254;p304"/>
          <p:cNvSpPr txBox="1">
            <a:spLocks noGrp="1"/>
          </p:cNvSpPr>
          <p:nvPr>
            <p:ph type="body" idx="1"/>
          </p:nvPr>
        </p:nvSpPr>
        <p:spPr>
          <a:xfrm>
            <a:off x="1371050" y="2997418"/>
            <a:ext cx="5697300" cy="2680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accent3"/>
              </a:buClr>
              <a:buSzPts val="1800"/>
              <a:buNone/>
            </a:pPr>
            <a:r>
              <a:rPr lang="en-US" sz="2200" dirty="0">
                <a:solidFill>
                  <a:schemeClr val="dk1"/>
                </a:solidFill>
                <a:latin typeface="Calibri"/>
                <a:ea typeface="Calibri"/>
                <a:cs typeface="Calibri"/>
                <a:sym typeface="Calibri"/>
              </a:rPr>
              <a:t>Config maps are commonly composed of:</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Command line arguments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Environment variables</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Files in a volume</a:t>
            </a:r>
            <a:endParaRPr sz="2200" b="1" dirty="0">
              <a:solidFill>
                <a:schemeClr val="dk1"/>
              </a:solidFill>
              <a:latin typeface="Calibri"/>
              <a:ea typeface="Calibri"/>
              <a:cs typeface="Calibri"/>
              <a:sym typeface="Calibri"/>
            </a:endParaRPr>
          </a:p>
          <a:p>
            <a:pPr marL="0" indent="0">
              <a:spcBef>
                <a:spcPts val="600"/>
              </a:spcBef>
              <a:buClr>
                <a:schemeClr val="accent3"/>
              </a:buClr>
              <a:buSzPts val="1800"/>
              <a:buNone/>
            </a:pPr>
            <a:r>
              <a:rPr lang="en-US" sz="2200" dirty="0">
                <a:solidFill>
                  <a:schemeClr val="dk1"/>
                </a:solidFill>
                <a:latin typeface="Calibri"/>
                <a:ea typeface="Calibri"/>
                <a:cs typeface="Calibri"/>
                <a:sym typeface="Calibri"/>
              </a:rPr>
              <a:t>Config maps function similar to secrets, but values are stored as strings and are more readily readable.</a:t>
            </a:r>
            <a:endParaRPr sz="2200" b="1" dirty="0">
              <a:solidFill>
                <a:schemeClr val="dk1"/>
              </a:solidFill>
              <a:latin typeface="Calibri"/>
              <a:ea typeface="Calibri"/>
              <a:cs typeface="Calibri"/>
              <a:sym typeface="Calibri"/>
            </a:endParaRPr>
          </a:p>
        </p:txBody>
      </p:sp>
      <p:sp>
        <p:nvSpPr>
          <p:cNvPr id="2255" name="Google Shape;2255;p304"/>
          <p:cNvSpPr txBox="1"/>
          <p:nvPr/>
        </p:nvSpPr>
        <p:spPr>
          <a:xfrm>
            <a:off x="1353238" y="1606980"/>
            <a:ext cx="6535500" cy="11727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200" b="1" dirty="0">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sz="2200" dirty="0">
              <a:solidFill>
                <a:srgbClr val="000000"/>
              </a:solidFill>
              <a:latin typeface="Arial"/>
              <a:ea typeface="Arial"/>
              <a:cs typeface="Arial"/>
              <a:sym typeface="Arial"/>
            </a:endParaRPr>
          </a:p>
        </p:txBody>
      </p:sp>
      <p:sp>
        <p:nvSpPr>
          <p:cNvPr id="2256" name="Google Shape;2256;p304"/>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57" name="Google Shape;2257;p304"/>
          <p:cNvPicPr preferRelativeResize="0"/>
          <p:nvPr/>
        </p:nvPicPr>
        <p:blipFill rotWithShape="1">
          <a:blip r:embed="rId3">
            <a:alphaModFix/>
          </a:blip>
          <a:srcRect/>
          <a:stretch/>
        </p:blipFill>
        <p:spPr>
          <a:xfrm>
            <a:off x="8409939" y="762000"/>
            <a:ext cx="2240249" cy="3048000"/>
          </a:xfrm>
          <a:prstGeom prst="rect">
            <a:avLst/>
          </a:prstGeom>
          <a:noFill/>
          <a:ln>
            <a:noFill/>
          </a:ln>
        </p:spPr>
      </p:pic>
      <p:pic>
        <p:nvPicPr>
          <p:cNvPr id="2258" name="Google Shape;2258;p304"/>
          <p:cNvPicPr preferRelativeResize="0"/>
          <p:nvPr/>
        </p:nvPicPr>
        <p:blipFill rotWithShape="1">
          <a:blip r:embed="rId4">
            <a:alphaModFix/>
          </a:blip>
          <a:srcRect/>
          <a:stretch/>
        </p:blipFill>
        <p:spPr>
          <a:xfrm>
            <a:off x="7793814" y="4343401"/>
            <a:ext cx="2842518" cy="1485280"/>
          </a:xfrm>
          <a:prstGeom prst="rect">
            <a:avLst/>
          </a:prstGeom>
          <a:noFill/>
          <a:ln>
            <a:noFill/>
          </a:ln>
        </p:spPr>
      </p:pic>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0" name="TextBox 9">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1" name="Picture 10"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2" name="Picture 11">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3"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55</a:t>
            </a:fld>
            <a:endParaRPr lang="en-US" sz="1600" dirty="0"/>
          </a:p>
        </p:txBody>
      </p:sp>
      <p:sp>
        <p:nvSpPr>
          <p:cNvPr id="14" name="Title 1">
            <a:extLst>
              <a:ext uri="{FF2B5EF4-FFF2-40B4-BE49-F238E27FC236}">
                <a16:creationId xmlns:a16="http://schemas.microsoft.com/office/drawing/2014/main" id="{93544CAF-180D-F84E-9C4E-DF39F4523D6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Configmap</a:t>
            </a:r>
            <a:endParaRPr lang="en-US" b="1" dirty="0">
              <a:solidFill>
                <a:srgbClr val="002060"/>
              </a:solidFill>
            </a:endParaRPr>
          </a:p>
        </p:txBody>
      </p:sp>
    </p:spTree>
    <p:extLst>
      <p:ext uri="{BB962C8B-B14F-4D97-AF65-F5344CB8AC3E}">
        <p14:creationId xmlns:p14="http://schemas.microsoft.com/office/powerpoint/2010/main" val="1524681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305"/>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266" name="Google Shape;2266;p305" descr="Screen Shot 2018-08-08 at 2.26.04 AM.png"/>
          <p:cNvPicPr preferRelativeResize="0"/>
          <p:nvPr/>
        </p:nvPicPr>
        <p:blipFill rotWithShape="1">
          <a:blip r:embed="rId3">
            <a:alphaModFix/>
          </a:blip>
          <a:srcRect/>
          <a:stretch/>
        </p:blipFill>
        <p:spPr>
          <a:xfrm>
            <a:off x="1981201" y="1571881"/>
            <a:ext cx="8515349" cy="3761318"/>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56</a:t>
            </a:fld>
            <a:endParaRPr lang="en-US" sz="1600" dirty="0"/>
          </a:p>
        </p:txBody>
      </p:sp>
      <p:sp>
        <p:nvSpPr>
          <p:cNvPr id="11" name="Title 1">
            <a:extLst>
              <a:ext uri="{FF2B5EF4-FFF2-40B4-BE49-F238E27FC236}">
                <a16:creationId xmlns:a16="http://schemas.microsoft.com/office/drawing/2014/main" id="{BB924198-D642-6149-B355-F53CA366ECB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Config Map</a:t>
            </a:r>
          </a:p>
        </p:txBody>
      </p:sp>
    </p:spTree>
    <p:extLst>
      <p:ext uri="{BB962C8B-B14F-4D97-AF65-F5344CB8AC3E}">
        <p14:creationId xmlns:p14="http://schemas.microsoft.com/office/powerpoint/2010/main" val="2012822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306"/>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sp>
        <p:nvSpPr>
          <p:cNvPr id="2274" name="Google Shape;2274;p306"/>
          <p:cNvSpPr/>
          <p:nvPr/>
        </p:nvSpPr>
        <p:spPr>
          <a:xfrm>
            <a:off x="2343524" y="2420702"/>
            <a:ext cx="2139600" cy="2031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400"/>
            </a:pPr>
            <a:r>
              <a:rPr lang="en-US" sz="1400" dirty="0" err="1">
                <a:solidFill>
                  <a:srgbClr val="000000"/>
                </a:solidFill>
                <a:latin typeface="Arial"/>
                <a:ea typeface="Arial"/>
                <a:cs typeface="Arial"/>
                <a:sym typeface="Arial"/>
              </a:rPr>
              <a:t>apiVersion</a:t>
            </a:r>
            <a:r>
              <a:rPr lang="en-US" sz="1400" dirty="0">
                <a:solidFill>
                  <a:srgbClr val="000000"/>
                </a:solidFill>
                <a:latin typeface="Arial"/>
                <a:ea typeface="Arial"/>
                <a:cs typeface="Arial"/>
                <a:sym typeface="Arial"/>
              </a:rPr>
              <a:t>: v1</a:t>
            </a:r>
            <a:endParaRPr dirty="0"/>
          </a:p>
          <a:p>
            <a:pPr>
              <a:buClr>
                <a:srgbClr val="000000"/>
              </a:buClr>
              <a:buSzPts val="1400"/>
            </a:pPr>
            <a:r>
              <a:rPr lang="en-US" sz="1400" dirty="0">
                <a:solidFill>
                  <a:srgbClr val="000000"/>
                </a:solidFill>
                <a:latin typeface="Arial"/>
                <a:ea typeface="Arial"/>
                <a:cs typeface="Arial"/>
                <a:sym typeface="Arial"/>
              </a:rPr>
              <a:t>kind: </a:t>
            </a:r>
            <a:r>
              <a:rPr lang="en-US" sz="1400" dirty="0" err="1">
                <a:solidFill>
                  <a:srgbClr val="000000"/>
                </a:solidFill>
                <a:latin typeface="Arial"/>
                <a:ea typeface="Arial"/>
                <a:cs typeface="Arial"/>
                <a:sym typeface="Arial"/>
              </a:rPr>
              <a:t>ConfigMap</a:t>
            </a:r>
            <a:endParaRPr sz="1400" dirty="0">
              <a:solidFill>
                <a:srgbClr val="000000"/>
              </a:solidFill>
              <a:latin typeface="Arial"/>
              <a:ea typeface="Arial"/>
              <a:cs typeface="Arial"/>
              <a:sym typeface="Arial"/>
            </a:endParaRPr>
          </a:p>
          <a:p>
            <a:pPr>
              <a:buClr>
                <a:srgbClr val="000000"/>
              </a:buClr>
              <a:buSzPts val="1400"/>
            </a:pPr>
            <a:r>
              <a:rPr lang="en-US" sz="1400" dirty="0">
                <a:solidFill>
                  <a:srgbClr val="000000"/>
                </a:solidFill>
                <a:latin typeface="Arial"/>
                <a:ea typeface="Arial"/>
                <a:cs typeface="Arial"/>
                <a:sym typeface="Arial"/>
              </a:rPr>
              <a:t>metadata:</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  labels:</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data:</a:t>
            </a:r>
            <a:endParaRPr dirty="0"/>
          </a:p>
          <a:p>
            <a:pPr>
              <a:buClr>
                <a:srgbClr val="000000"/>
              </a:buClr>
              <a:buSzPts val="1400"/>
            </a:pPr>
            <a:r>
              <a:rPr lang="en-US" sz="1400" dirty="0">
                <a:solidFill>
                  <a:srgbClr val="000000"/>
                </a:solidFill>
                <a:latin typeface="Arial"/>
                <a:ea typeface="Arial"/>
                <a:cs typeface="Arial"/>
                <a:sym typeface="Arial"/>
              </a:rPr>
              <a:t>  key1: value1</a:t>
            </a:r>
            <a:endParaRPr dirty="0"/>
          </a:p>
          <a:p>
            <a:pPr>
              <a:buClr>
                <a:srgbClr val="000000"/>
              </a:buClr>
              <a:buSzPts val="1400"/>
            </a:pPr>
            <a:r>
              <a:rPr lang="en-US" sz="1400" dirty="0">
                <a:solidFill>
                  <a:srgbClr val="000000"/>
                </a:solidFill>
                <a:latin typeface="Arial"/>
                <a:ea typeface="Arial"/>
                <a:cs typeface="Arial"/>
                <a:sym typeface="Arial"/>
              </a:rPr>
              <a:t>  key2: value2</a:t>
            </a:r>
            <a:endParaRPr sz="1400" dirty="0">
              <a:solidFill>
                <a:srgbClr val="000000"/>
              </a:solidFill>
              <a:latin typeface="Arial"/>
              <a:ea typeface="Arial"/>
              <a:cs typeface="Arial"/>
              <a:sym typeface="Arial"/>
            </a:endParaRPr>
          </a:p>
        </p:txBody>
      </p:sp>
      <p:sp>
        <p:nvSpPr>
          <p:cNvPr id="2275" name="Google Shape;2275;p306"/>
          <p:cNvSpPr/>
          <p:nvPr/>
        </p:nvSpPr>
        <p:spPr>
          <a:xfrm>
            <a:off x="5585474" y="1906866"/>
            <a:ext cx="4572000" cy="3539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400"/>
            </a:pPr>
            <a:r>
              <a:rPr lang="en-US" sz="1400" dirty="0" err="1">
                <a:solidFill>
                  <a:srgbClr val="000000"/>
                </a:solidFill>
                <a:latin typeface="Arial"/>
                <a:ea typeface="Arial"/>
                <a:cs typeface="Arial"/>
                <a:sym typeface="Arial"/>
              </a:rPr>
              <a:t>apiVersion</a:t>
            </a:r>
            <a:r>
              <a:rPr lang="en-US" sz="1400" dirty="0">
                <a:solidFill>
                  <a:srgbClr val="000000"/>
                </a:solidFill>
                <a:latin typeface="Arial"/>
                <a:ea typeface="Arial"/>
                <a:cs typeface="Arial"/>
                <a:sym typeface="Arial"/>
              </a:rPr>
              <a:t>: v1</a:t>
            </a:r>
            <a:endParaRPr dirty="0"/>
          </a:p>
          <a:p>
            <a:pPr>
              <a:buClr>
                <a:srgbClr val="000000"/>
              </a:buClr>
              <a:buSzPts val="1400"/>
            </a:pPr>
            <a:r>
              <a:rPr lang="en-US" sz="1400" dirty="0">
                <a:solidFill>
                  <a:srgbClr val="000000"/>
                </a:solidFill>
                <a:latin typeface="Arial"/>
                <a:ea typeface="Arial"/>
                <a:cs typeface="Arial"/>
                <a:sym typeface="Arial"/>
              </a:rPr>
              <a:t>   kind: Pod</a:t>
            </a:r>
            <a:endParaRPr dirty="0"/>
          </a:p>
          <a:p>
            <a:pPr>
              <a:buClr>
                <a:srgbClr val="000000"/>
              </a:buClr>
              <a:buSzPts val="1400"/>
            </a:pPr>
            <a:r>
              <a:rPr lang="en-US" sz="1400" dirty="0">
                <a:solidFill>
                  <a:srgbClr val="000000"/>
                </a:solidFill>
                <a:latin typeface="Arial"/>
                <a:ea typeface="Arial"/>
                <a:cs typeface="Arial"/>
                <a:sym typeface="Arial"/>
              </a:rPr>
              <a:t>   metadata:</a:t>
            </a:r>
            <a:endParaRPr dirty="0"/>
          </a:p>
          <a:p>
            <a:pPr>
              <a:buClr>
                <a:srgbClr val="000000"/>
              </a:buClr>
              <a:buSzPts val="1400"/>
            </a:pPr>
            <a:r>
              <a:rPr lang="en-US" sz="1400" dirty="0">
                <a:solidFill>
                  <a:srgbClr val="000000"/>
                </a:solidFill>
                <a:latin typeface="Arial"/>
                <a:ea typeface="Arial"/>
                <a:cs typeface="Arial"/>
                <a:sym typeface="Arial"/>
              </a:rPr>
              <a:t>     name: pod-with-cm</a:t>
            </a:r>
            <a:endParaRPr dirty="0"/>
          </a:p>
          <a:p>
            <a:pPr>
              <a:buClr>
                <a:srgbClr val="000000"/>
              </a:buClr>
              <a:buSzPts val="1400"/>
            </a:pPr>
            <a:r>
              <a:rPr lang="en-US" sz="1400" dirty="0">
                <a:solidFill>
                  <a:srgbClr val="000000"/>
                </a:solidFill>
                <a:latin typeface="Arial"/>
                <a:ea typeface="Arial"/>
                <a:cs typeface="Arial"/>
                <a:sym typeface="Arial"/>
              </a:rPr>
              <a:t>   spec:</a:t>
            </a:r>
            <a:endParaRPr dirty="0"/>
          </a:p>
          <a:p>
            <a:pPr>
              <a:buClr>
                <a:srgbClr val="000000"/>
              </a:buClr>
              <a:buSzPts val="1400"/>
            </a:pPr>
            <a:r>
              <a:rPr lang="en-US" sz="1400" dirty="0">
                <a:solidFill>
                  <a:srgbClr val="000000"/>
                </a:solidFill>
                <a:latin typeface="Arial"/>
                <a:ea typeface="Arial"/>
                <a:cs typeface="Arial"/>
                <a:sym typeface="Arial"/>
              </a:rPr>
              <a:t>     containers:</a:t>
            </a:r>
            <a:endParaRPr dirty="0"/>
          </a:p>
          <a:p>
            <a:pPr>
              <a:buClr>
                <a:srgbClr val="000000"/>
              </a:buClr>
              <a:buSzPts val="1400"/>
            </a:pPr>
            <a:r>
              <a:rPr lang="en-US" sz="1400" dirty="0">
                <a:solidFill>
                  <a:srgbClr val="000000"/>
                </a:solidFill>
                <a:latin typeface="Arial"/>
                <a:ea typeface="Arial"/>
                <a:cs typeface="Arial"/>
                <a:sym typeface="Arial"/>
              </a:rPr>
              <a:t>       - name: test-container</a:t>
            </a:r>
            <a:endParaRPr dirty="0"/>
          </a:p>
          <a:p>
            <a:pPr>
              <a:buClr>
                <a:srgbClr val="000000"/>
              </a:buClr>
              <a:buSzPts val="1400"/>
            </a:pPr>
            <a:r>
              <a:rPr lang="en-US" sz="1400" dirty="0">
                <a:solidFill>
                  <a:srgbClr val="000000"/>
                </a:solidFill>
                <a:latin typeface="Arial"/>
                <a:ea typeface="Arial"/>
                <a:cs typeface="Arial"/>
                <a:sym typeface="Arial"/>
              </a:rPr>
              <a:t>         image: k8s.gcr.io/</a:t>
            </a:r>
            <a:r>
              <a:rPr lang="en-US" sz="1400" dirty="0" err="1">
                <a:solidFill>
                  <a:srgbClr val="000000"/>
                </a:solidFill>
                <a:latin typeface="Arial"/>
                <a:ea typeface="Arial"/>
                <a:cs typeface="Arial"/>
                <a:sym typeface="Arial"/>
              </a:rPr>
              <a:t>busybox</a:t>
            </a:r>
            <a:endParaRPr sz="1400" dirty="0">
              <a:solidFill>
                <a:srgbClr val="000000"/>
              </a:solidFill>
              <a:latin typeface="Arial"/>
              <a:ea typeface="Arial"/>
              <a:cs typeface="Arial"/>
              <a:sym typeface="Arial"/>
            </a:endParaRPr>
          </a:p>
          <a:p>
            <a:pPr>
              <a:buClr>
                <a:srgbClr val="000000"/>
              </a:buClr>
              <a:buSzPts val="1400"/>
            </a:pPr>
            <a:r>
              <a:rPr lang="en-US" sz="1400" dirty="0">
                <a:solidFill>
                  <a:srgbClr val="000000"/>
                </a:solidFill>
                <a:latin typeface="Arial"/>
                <a:ea typeface="Arial"/>
                <a:cs typeface="Arial"/>
                <a:sym typeface="Arial"/>
              </a:rPr>
              <a:t>         command: [ "/bin/</a:t>
            </a:r>
            <a:r>
              <a:rPr lang="en-US" sz="1400" dirty="0" err="1">
                <a:solidFill>
                  <a:srgbClr val="000000"/>
                </a:solidFill>
                <a:latin typeface="Arial"/>
                <a:ea typeface="Arial"/>
                <a:cs typeface="Arial"/>
                <a:sym typeface="Arial"/>
              </a:rPr>
              <a:t>sh</a:t>
            </a:r>
            <a:r>
              <a:rPr lang="en-US" sz="1400" dirty="0">
                <a:solidFill>
                  <a:srgbClr val="000000"/>
                </a:solidFill>
                <a:latin typeface="Arial"/>
                <a:ea typeface="Arial"/>
                <a:cs typeface="Arial"/>
                <a:sym typeface="Arial"/>
              </a:rPr>
              <a:t>", "-c", "</a:t>
            </a:r>
            <a:r>
              <a:rPr lang="en-US" sz="1400" dirty="0" err="1">
                <a:solidFill>
                  <a:srgbClr val="000000"/>
                </a:solidFill>
                <a:latin typeface="Arial"/>
                <a:ea typeface="Arial"/>
                <a:cs typeface="Arial"/>
                <a:sym typeface="Arial"/>
              </a:rPr>
              <a:t>env</a:t>
            </a:r>
            <a:r>
              <a:rPr lang="en-US" sz="1400" dirty="0">
                <a:solidFill>
                  <a:srgbClr val="000000"/>
                </a:solidFill>
                <a:latin typeface="Arial"/>
                <a:ea typeface="Arial"/>
                <a:cs typeface="Arial"/>
                <a:sym typeface="Arial"/>
              </a:rPr>
              <a:t>" ]</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env</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 name: SPECIAL_LEVEL_KEY</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valueFrom</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configMapKeyRef</a:t>
            </a:r>
            <a:r>
              <a:rPr lang="en-US" sz="1400" dirty="0">
                <a:solidFill>
                  <a:srgbClr val="000000"/>
                </a:solidFill>
                <a:latin typeface="Arial"/>
                <a:ea typeface="Arial"/>
                <a:cs typeface="Arial"/>
                <a:sym typeface="Arial"/>
              </a:rPr>
              <a:t>:</a:t>
            </a:r>
            <a:endParaRPr dirty="0"/>
          </a:p>
          <a:p>
            <a:pPr>
              <a:buClr>
                <a:srgbClr val="000000"/>
              </a:buClr>
              <a:buSzPts val="1400"/>
            </a:pPr>
            <a:r>
              <a:rPr lang="en-US" sz="1400" dirty="0">
                <a:solidFill>
                  <a:srgbClr val="000000"/>
                </a:solidFill>
                <a:latin typeface="Arial"/>
                <a:ea typeface="Arial"/>
                <a:cs typeface="Arial"/>
                <a:sym typeface="Arial"/>
              </a:rPr>
              <a:t>                 name: test-cm</a:t>
            </a:r>
            <a:endParaRPr dirty="0"/>
          </a:p>
          <a:p>
            <a:pPr>
              <a:buClr>
                <a:srgbClr val="000000"/>
              </a:buClr>
              <a:buSzPts val="1400"/>
            </a:pPr>
            <a:r>
              <a:rPr lang="en-US" sz="1400" dirty="0">
                <a:solidFill>
                  <a:srgbClr val="000000"/>
                </a:solidFill>
                <a:latin typeface="Arial"/>
                <a:ea typeface="Arial"/>
                <a:cs typeface="Arial"/>
                <a:sym typeface="Arial"/>
              </a:rPr>
              <a:t>                 key: key1</a:t>
            </a:r>
            <a:endParaRPr dirty="0"/>
          </a:p>
          <a:p>
            <a:pPr>
              <a:buClr>
                <a:srgbClr val="000000"/>
              </a:buClr>
              <a:buSzPts val="1400"/>
            </a:pPr>
            <a:r>
              <a:rPr lang="en-US" sz="1400" dirty="0">
                <a:solidFill>
                  <a:srgbClr val="000000"/>
                </a:solidFill>
                <a:latin typeface="Arial"/>
                <a:ea typeface="Arial"/>
                <a:cs typeface="Arial"/>
                <a:sym typeface="Arial"/>
              </a:rPr>
              <a:t>     </a:t>
            </a:r>
            <a:r>
              <a:rPr lang="en-US" sz="1400" dirty="0" err="1">
                <a:solidFill>
                  <a:srgbClr val="000000"/>
                </a:solidFill>
                <a:latin typeface="Arial"/>
                <a:ea typeface="Arial"/>
                <a:cs typeface="Arial"/>
                <a:sym typeface="Arial"/>
              </a:rPr>
              <a:t>restartPolicy</a:t>
            </a:r>
            <a:r>
              <a:rPr lang="en-US" sz="1400" dirty="0">
                <a:solidFill>
                  <a:srgbClr val="000000"/>
                </a:solidFill>
                <a:latin typeface="Arial"/>
                <a:ea typeface="Arial"/>
                <a:cs typeface="Arial"/>
                <a:sym typeface="Arial"/>
              </a:rPr>
              <a:t>: Never</a:t>
            </a:r>
            <a:endParaRPr dirty="0"/>
          </a:p>
        </p:txBody>
      </p:sp>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57</a:t>
            </a:fld>
            <a:endParaRPr lang="en-US" sz="1600" dirty="0"/>
          </a:p>
        </p:txBody>
      </p:sp>
      <p:sp>
        <p:nvSpPr>
          <p:cNvPr id="12" name="Title 1">
            <a:extLst>
              <a:ext uri="{FF2B5EF4-FFF2-40B4-BE49-F238E27FC236}">
                <a16:creationId xmlns:a16="http://schemas.microsoft.com/office/drawing/2014/main" id="{8252FF50-3C66-6643-9C08-1FDC2125419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Config Map</a:t>
            </a:r>
          </a:p>
        </p:txBody>
      </p:sp>
    </p:spTree>
    <p:extLst>
      <p:ext uri="{BB962C8B-B14F-4D97-AF65-F5344CB8AC3E}">
        <p14:creationId xmlns:p14="http://schemas.microsoft.com/office/powerpoint/2010/main" val="2664760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2" name="Google Shape;2282;p307"/>
          <p:cNvSpPr txBox="1">
            <a:spLocks noGrp="1"/>
          </p:cNvSpPr>
          <p:nvPr>
            <p:ph type="body" idx="1"/>
          </p:nvPr>
        </p:nvSpPr>
        <p:spPr>
          <a:xfrm>
            <a:off x="974722" y="2160921"/>
            <a:ext cx="10882929" cy="3303790"/>
          </a:xfrm>
          <a:prstGeom prst="rect">
            <a:avLst/>
          </a:prstGeom>
          <a:noFill/>
          <a:ln>
            <a:noFill/>
          </a:ln>
        </p:spPr>
        <p:txBody>
          <a:bodyPr spcFirstLastPara="1" vert="horz" wrap="square" lIns="91425" tIns="45700" rIns="91425" bIns="45700" rtlCol="0" anchor="t" anchorCtr="0">
            <a:noAutofit/>
          </a:bodyPr>
          <a:lstStyle/>
          <a:p>
            <a:pPr marL="431800" indent="-342900">
              <a:spcBef>
                <a:spcPts val="640"/>
              </a:spcBef>
              <a:buClr>
                <a:srgbClr val="000000"/>
              </a:buClr>
              <a:buSzPts val="2200"/>
            </a:pPr>
            <a:r>
              <a:rPr lang="en-US" sz="2200" dirty="0"/>
              <a:t>Create a deployment which uses hard coded value for log-level</a:t>
            </a:r>
            <a:endParaRPr sz="2200" dirty="0"/>
          </a:p>
          <a:p>
            <a:pPr marL="431800" indent="-342900">
              <a:spcBef>
                <a:spcPts val="0"/>
              </a:spcBef>
              <a:buClr>
                <a:srgbClr val="000000"/>
              </a:buClr>
              <a:buSzPts val="2200"/>
            </a:pPr>
            <a:r>
              <a:rPr lang="en-US" sz="2200" dirty="0"/>
              <a:t>Create a Config Map</a:t>
            </a:r>
            <a:endParaRPr sz="2200" dirty="0"/>
          </a:p>
          <a:p>
            <a:pPr marL="431800" indent="-342900">
              <a:spcBef>
                <a:spcPts val="0"/>
              </a:spcBef>
              <a:buClr>
                <a:srgbClr val="000000"/>
              </a:buClr>
              <a:buSzPts val="2200"/>
            </a:pPr>
            <a:r>
              <a:rPr lang="en-US" sz="2200" dirty="0"/>
              <a:t>Use the Config map inside a deployment</a:t>
            </a:r>
            <a:endParaRPr sz="2200" dirty="0"/>
          </a:p>
          <a:p>
            <a:pPr marL="0" indent="0">
              <a:spcBef>
                <a:spcPts val="640"/>
              </a:spcBef>
              <a:buNone/>
            </a:pPr>
            <a:endParaRPr lang="en-US" sz="2200" dirty="0"/>
          </a:p>
          <a:p>
            <a:pPr marL="0" indent="0">
              <a:spcBef>
                <a:spcPts val="640"/>
              </a:spcBef>
              <a:buNone/>
            </a:pPr>
            <a:r>
              <a:rPr lang="en-US" sz="2200" dirty="0"/>
              <a:t>cd to ex14</a:t>
            </a:r>
          </a:p>
          <a:p>
            <a:pPr marL="0" indent="0">
              <a:spcBef>
                <a:spcPts val="640"/>
              </a:spcBef>
              <a:buNone/>
            </a:pPr>
            <a:r>
              <a:rPr lang="en-US" sz="2200" dirty="0">
                <a:hlinkClick r:id="rId3"/>
              </a:rPr>
              <a:t>https://github.com/shekhar2010us/kubernetes_teach_git/blob/master/ex14/configmap.md</a:t>
            </a:r>
            <a:endParaRPr lang="en-US" sz="2200" dirty="0"/>
          </a:p>
          <a:p>
            <a:pPr marL="0" indent="0">
              <a:spcBef>
                <a:spcPts val="640"/>
              </a:spcBef>
              <a:buNone/>
            </a:pPr>
            <a:endParaRPr sz="2200" dirty="0"/>
          </a:p>
          <a:p>
            <a:pPr>
              <a:spcBef>
                <a:spcPts val="0"/>
              </a:spcBef>
              <a:buClr>
                <a:schemeClr val="accent3"/>
              </a:buClr>
              <a:buSzPts val="2880"/>
            </a:pPr>
            <a:endParaRPr dirty="0"/>
          </a:p>
          <a:p>
            <a:pPr>
              <a:spcBef>
                <a:spcPts val="640"/>
              </a:spcBef>
              <a:buClr>
                <a:schemeClr val="accent3"/>
              </a:buClr>
              <a:buSzPts val="2880"/>
            </a:pPr>
            <a:endParaRPr sz="22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58</a:t>
            </a:fld>
            <a:endParaRPr lang="en-US" sz="1600" dirty="0"/>
          </a:p>
        </p:txBody>
      </p:sp>
      <p:sp>
        <p:nvSpPr>
          <p:cNvPr id="11" name="Title 1">
            <a:extLst>
              <a:ext uri="{FF2B5EF4-FFF2-40B4-BE49-F238E27FC236}">
                <a16:creationId xmlns:a16="http://schemas.microsoft.com/office/drawing/2014/main" id="{4BD3B182-6878-2541-9D07-4DD0A64D095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(Config Maps)</a:t>
            </a:r>
          </a:p>
        </p:txBody>
      </p:sp>
    </p:spTree>
    <p:extLst>
      <p:ext uri="{BB962C8B-B14F-4D97-AF65-F5344CB8AC3E}">
        <p14:creationId xmlns:p14="http://schemas.microsoft.com/office/powerpoint/2010/main" val="413133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2060"/>
                </a:solidFill>
              </a:rPr>
              <a:t>Daemonset</a:t>
            </a:r>
            <a:endParaRPr lang="en-US" b="1" dirty="0">
              <a:solidFill>
                <a:srgbClr val="002060"/>
              </a:solidFill>
            </a:endParaRPr>
          </a:p>
        </p:txBody>
      </p:sp>
    </p:spTree>
    <p:extLst>
      <p:ext uri="{BB962C8B-B14F-4D97-AF65-F5344CB8AC3E}">
        <p14:creationId xmlns:p14="http://schemas.microsoft.com/office/powerpoint/2010/main" val="15559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29"/>
          <p:cNvSpPr txBox="1"/>
          <p:nvPr/>
        </p:nvSpPr>
        <p:spPr>
          <a:xfrm>
            <a:off x="1676400" y="5540869"/>
            <a:ext cx="8763000" cy="990600"/>
          </a:xfrm>
          <a:prstGeom prst="rect">
            <a:avLst/>
          </a:prstGeom>
          <a:noFill/>
          <a:ln>
            <a:noFill/>
          </a:ln>
        </p:spPr>
        <p:txBody>
          <a:bodyPr spcFirstLastPara="1" wrap="square" lIns="91425" tIns="45700" rIns="91425" bIns="45700" anchor="t" anchorCtr="0">
            <a:noAutofit/>
          </a:bodyPr>
          <a:lstStyle/>
          <a:p>
            <a:pPr>
              <a:buClr>
                <a:schemeClr val="dk1"/>
              </a:buClr>
              <a:buSzPts val="350"/>
            </a:pPr>
            <a:r>
              <a:rPr lang="en-US" sz="1400" b="1" i="1" dirty="0">
                <a:solidFill>
                  <a:schemeClr val="dk1"/>
                </a:solidFill>
                <a:latin typeface="Arial"/>
                <a:ea typeface="Arial"/>
                <a:cs typeface="Arial"/>
                <a:sym typeface="Arial"/>
              </a:rPr>
              <a:t>Note: </a:t>
            </a:r>
            <a:r>
              <a:rPr lang="en-US" sz="1400" i="1" dirty="0">
                <a:solidFill>
                  <a:schemeClr val="dk1"/>
                </a:solidFill>
                <a:latin typeface="Arial"/>
                <a:ea typeface="Arial"/>
                <a:cs typeface="Arial"/>
                <a:sym typeface="Arial"/>
              </a:rPr>
              <a:t>This is just creation of the pod. In order to expose it, a service must be created. In order for it to get restarted, a deployment or replication control must be created.</a:t>
            </a:r>
            <a:endParaRPr sz="1400" i="1" dirty="0">
              <a:solidFill>
                <a:schemeClr val="dk1"/>
              </a:solidFill>
              <a:latin typeface="Arial"/>
              <a:ea typeface="Arial"/>
              <a:cs typeface="Arial"/>
              <a:sym typeface="Arial"/>
            </a:endParaRPr>
          </a:p>
        </p:txBody>
      </p:sp>
      <p:sp>
        <p:nvSpPr>
          <p:cNvPr id="1609" name="Google Shape;1609;p229"/>
          <p:cNvSpPr/>
          <p:nvPr/>
        </p:nvSpPr>
        <p:spPr>
          <a:xfrm>
            <a:off x="2185811" y="620827"/>
            <a:ext cx="4572000" cy="2677800"/>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endParaRPr dirty="0"/>
          </a:p>
          <a:p>
            <a:pPr>
              <a:buClr>
                <a:srgbClr val="4D2F2D"/>
              </a:buClr>
              <a:buSzPts val="1400"/>
            </a:pPr>
            <a:r>
              <a:rPr lang="en-US" sz="1400" dirty="0">
                <a:solidFill>
                  <a:srgbClr val="4D2F2D"/>
                </a:solidFill>
                <a:latin typeface="Courier"/>
                <a:ea typeface="Courier"/>
                <a:cs typeface="Courier"/>
                <a:sym typeface="Courier"/>
              </a:rPr>
              <a:t>kind: Pod</a:t>
            </a:r>
            <a:endParaRPr dirty="0"/>
          </a:p>
          <a:p>
            <a:pPr>
              <a:buClr>
                <a:srgbClr val="4D2F2D"/>
              </a:buClr>
              <a:buSzPts val="1400"/>
            </a:pPr>
            <a:r>
              <a:rPr lang="en-US" sz="1400" dirty="0">
                <a:solidFill>
                  <a:srgbClr val="4D2F2D"/>
                </a:solidFill>
                <a:latin typeface="Courier"/>
                <a:ea typeface="Courier"/>
                <a:cs typeface="Courier"/>
                <a:sym typeface="Courier"/>
              </a:rPr>
              <a:t>metadata:</a:t>
            </a:r>
            <a:endParaRPr dirty="0"/>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nginx-apparmor</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labels:</a:t>
            </a:r>
            <a:endParaRPr dirty="0"/>
          </a:p>
          <a:p>
            <a:pPr>
              <a:buClr>
                <a:srgbClr val="4D2F2D"/>
              </a:buClr>
              <a:buSzPts val="1400"/>
            </a:pPr>
            <a:r>
              <a:rPr lang="en-US" sz="1400" dirty="0">
                <a:solidFill>
                  <a:srgbClr val="4D2F2D"/>
                </a:solidFill>
                <a:latin typeface="Courier"/>
                <a:ea typeface="Courier"/>
                <a:cs typeface="Courier"/>
                <a:sym typeface="Courier"/>
              </a:rPr>
              <a:t>    app: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spec:</a:t>
            </a:r>
            <a:endParaRPr dirty="0"/>
          </a:p>
          <a:p>
            <a:pPr>
              <a:buClr>
                <a:srgbClr val="4D2F2D"/>
              </a:buClr>
              <a:buSzPts val="1400"/>
            </a:pPr>
            <a:r>
              <a:rPr lang="en-US" sz="1400" dirty="0">
                <a:solidFill>
                  <a:srgbClr val="4D2F2D"/>
                </a:solidFill>
                <a:latin typeface="Courier"/>
                <a:ea typeface="Courier"/>
                <a:cs typeface="Courier"/>
                <a:sym typeface="Courier"/>
              </a:rPr>
              <a:t>  containers:</a:t>
            </a:r>
            <a:endParaRPr dirty="0"/>
          </a:p>
          <a:p>
            <a:pPr>
              <a:buClr>
                <a:srgbClr val="4D2F2D"/>
              </a:buClr>
              <a:buSzPts val="1400"/>
            </a:pPr>
            <a:r>
              <a:rPr lang="en-US" sz="1400" dirty="0">
                <a:solidFill>
                  <a:srgbClr val="4D2F2D"/>
                </a:solidFill>
                <a:latin typeface="Courier"/>
                <a:ea typeface="Courier"/>
                <a:cs typeface="Courier"/>
                <a:sym typeface="Courier"/>
              </a:rPr>
              <a:t>  - name: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image: </a:t>
            </a:r>
            <a:r>
              <a:rPr lang="en-US" sz="1400" dirty="0" err="1">
                <a:solidFill>
                  <a:srgbClr val="4D2F2D"/>
                </a:solidFill>
                <a:latin typeface="Courier"/>
                <a:ea typeface="Courier"/>
                <a:cs typeface="Courier"/>
                <a:sym typeface="Courier"/>
              </a:rPr>
              <a:t>nginx</a:t>
            </a:r>
            <a:endParaRPr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ports:</a:t>
            </a:r>
            <a:endParaRPr dirty="0"/>
          </a:p>
          <a:p>
            <a:pPr>
              <a:buClr>
                <a:srgbClr val="4D2F2D"/>
              </a:buClr>
              <a:buSzPts val="1400"/>
            </a:pPr>
            <a:r>
              <a:rPr lang="en-US" sz="1400" dirty="0">
                <a:solidFill>
                  <a:srgbClr val="4D2F2D"/>
                </a:solidFill>
                <a:latin typeface="Courier"/>
                <a:ea typeface="Courier"/>
                <a:cs typeface="Courier"/>
                <a:sym typeface="Courier"/>
              </a:rPr>
              <a:t>    - </a:t>
            </a:r>
            <a:r>
              <a:rPr lang="en-US" sz="1400" dirty="0" err="1">
                <a:solidFill>
                  <a:srgbClr val="4D2F2D"/>
                </a:solidFill>
                <a:latin typeface="Courier"/>
                <a:ea typeface="Courier"/>
                <a:cs typeface="Courier"/>
                <a:sym typeface="Courier"/>
              </a:rPr>
              <a:t>containerPort</a:t>
            </a:r>
            <a:r>
              <a:rPr lang="en-US" sz="1400" dirty="0">
                <a:solidFill>
                  <a:srgbClr val="4D2F2D"/>
                </a:solidFill>
                <a:latin typeface="Courier"/>
                <a:ea typeface="Courier"/>
                <a:cs typeface="Courier"/>
                <a:sym typeface="Courier"/>
              </a:rPr>
              <a:t>: 80</a:t>
            </a:r>
            <a:endParaRPr sz="1400" dirty="0">
              <a:solidFill>
                <a:srgbClr val="4D2F2D"/>
              </a:solidFill>
              <a:latin typeface="Courier"/>
              <a:ea typeface="Courier"/>
              <a:cs typeface="Courier"/>
              <a:sym typeface="Courier"/>
            </a:endParaRPr>
          </a:p>
        </p:txBody>
      </p:sp>
      <p:sp>
        <p:nvSpPr>
          <p:cNvPr id="1610" name="Google Shape;1610;p229"/>
          <p:cNvSpPr txBox="1"/>
          <p:nvPr/>
        </p:nvSpPr>
        <p:spPr>
          <a:xfrm>
            <a:off x="2185811" y="313050"/>
            <a:ext cx="8820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b="1">
                <a:solidFill>
                  <a:srgbClr val="000000"/>
                </a:solidFill>
                <a:latin typeface="Arial"/>
                <a:ea typeface="Arial"/>
                <a:cs typeface="Arial"/>
                <a:sym typeface="Arial"/>
              </a:rPr>
              <a:t>pod.yml</a:t>
            </a:r>
            <a:endParaRPr sz="1400" b="1">
              <a:solidFill>
                <a:srgbClr val="000000"/>
              </a:solidFill>
              <a:latin typeface="Arial"/>
              <a:ea typeface="Arial"/>
              <a:cs typeface="Arial"/>
              <a:sym typeface="Arial"/>
            </a:endParaRPr>
          </a:p>
        </p:txBody>
      </p:sp>
      <p:pic>
        <p:nvPicPr>
          <p:cNvPr id="1611" name="Google Shape;1611;p229"/>
          <p:cNvPicPr preferRelativeResize="0"/>
          <p:nvPr/>
        </p:nvPicPr>
        <p:blipFill rotWithShape="1">
          <a:blip r:embed="rId3">
            <a:alphaModFix/>
          </a:blip>
          <a:srcRect/>
          <a:stretch/>
        </p:blipFill>
        <p:spPr>
          <a:xfrm>
            <a:off x="2185811" y="3613298"/>
            <a:ext cx="6591300" cy="1612900"/>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a:t>
            </a:fld>
            <a:endParaRPr lang="en-US" sz="1600" dirty="0"/>
          </a:p>
        </p:txBody>
      </p:sp>
    </p:spTree>
    <p:extLst>
      <p:ext uri="{BB962C8B-B14F-4D97-AF65-F5344CB8AC3E}">
        <p14:creationId xmlns:p14="http://schemas.microsoft.com/office/powerpoint/2010/main" val="1110077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60</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DaemonSet</a:t>
            </a:r>
            <a:endParaRPr lang="en-US" b="1" dirty="0">
              <a:solidFill>
                <a:srgbClr val="002060"/>
              </a:solidFill>
            </a:endParaRPr>
          </a:p>
        </p:txBody>
      </p:sp>
      <p:sp>
        <p:nvSpPr>
          <p:cNvPr id="13" name="Content Placeholder 2">
            <a:extLst>
              <a:ext uri="{FF2B5EF4-FFF2-40B4-BE49-F238E27FC236}">
                <a16:creationId xmlns:a16="http://schemas.microsoft.com/office/drawing/2014/main" id="{1E5981BF-333B-4E45-9B5C-A1F79ED72E20}"/>
              </a:ext>
            </a:extLst>
          </p:cNvPr>
          <p:cNvSpPr txBox="1">
            <a:spLocks/>
          </p:cNvSpPr>
          <p:nvPr/>
        </p:nvSpPr>
        <p:spPr>
          <a:xfrm>
            <a:off x="990600" y="2075816"/>
            <a:ext cx="10515599" cy="27162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dirty="0"/>
              <a:t>A </a:t>
            </a:r>
            <a:r>
              <a:rPr lang="en-IN" b="1" i="1" dirty="0" err="1"/>
              <a:t>DaemonSet</a:t>
            </a:r>
            <a:r>
              <a:rPr lang="en-IN" dirty="0"/>
              <a:t> ensures that all (or some) Nodes run a copy of a Pod. As nodes are added to the cluster, Pods are added to them. As nodes are removed from the cluster, those Pods are garbage collected. Deleting a </a:t>
            </a:r>
            <a:r>
              <a:rPr lang="en-IN" dirty="0" err="1"/>
              <a:t>DaemonSet</a:t>
            </a:r>
            <a:r>
              <a:rPr lang="en-IN" dirty="0"/>
              <a:t> will clean up the Pods it created.</a:t>
            </a:r>
          </a:p>
          <a:p>
            <a:pPr marL="0" indent="0">
              <a:lnSpc>
                <a:spcPct val="150000"/>
              </a:lnSpc>
              <a:buNone/>
            </a:pPr>
            <a:r>
              <a:rPr lang="en-IN" dirty="0"/>
              <a:t>- Usually used for pods meant for Monitoring or collecting logs</a:t>
            </a:r>
          </a:p>
        </p:txBody>
      </p:sp>
    </p:spTree>
    <p:extLst>
      <p:ext uri="{BB962C8B-B14F-4D97-AF65-F5344CB8AC3E}">
        <p14:creationId xmlns:p14="http://schemas.microsoft.com/office/powerpoint/2010/main" val="1215626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61</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DaemonSet</a:t>
            </a:r>
            <a:r>
              <a:rPr lang="en-US" b="1" dirty="0">
                <a:solidFill>
                  <a:srgbClr val="002060"/>
                </a:solidFill>
              </a:rPr>
              <a:t> .spec Section</a:t>
            </a:r>
          </a:p>
        </p:txBody>
      </p:sp>
      <p:sp>
        <p:nvSpPr>
          <p:cNvPr id="13" name="Content Placeholder 2">
            <a:extLst>
              <a:ext uri="{FF2B5EF4-FFF2-40B4-BE49-F238E27FC236}">
                <a16:creationId xmlns:a16="http://schemas.microsoft.com/office/drawing/2014/main" id="{1E5981BF-333B-4E45-9B5C-A1F79ED72E20}"/>
              </a:ext>
            </a:extLst>
          </p:cNvPr>
          <p:cNvSpPr txBox="1">
            <a:spLocks/>
          </p:cNvSpPr>
          <p:nvPr/>
        </p:nvSpPr>
        <p:spPr>
          <a:xfrm>
            <a:off x="1311741" y="1690687"/>
            <a:ext cx="10692685"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err="1"/>
              <a:t>DaemonSet</a:t>
            </a:r>
            <a:r>
              <a:rPr lang="en-IN" dirty="0"/>
              <a:t> need a .spec section</a:t>
            </a:r>
          </a:p>
          <a:p>
            <a:pPr>
              <a:lnSpc>
                <a:spcPct val="150000"/>
              </a:lnSpc>
            </a:pPr>
            <a:r>
              <a:rPr lang="en-IN" dirty="0"/>
              <a:t>Fields for </a:t>
            </a:r>
            <a:r>
              <a:rPr lang="en-IN" dirty="0" err="1"/>
              <a:t>DaemonSet</a:t>
            </a:r>
            <a:r>
              <a:rPr lang="en-IN" dirty="0"/>
              <a:t> .spec section:</a:t>
            </a:r>
          </a:p>
          <a:p>
            <a:pPr lvl="1">
              <a:lnSpc>
                <a:spcPct val="150000"/>
              </a:lnSpc>
            </a:pPr>
            <a:r>
              <a:rPr lang="en-IN" dirty="0"/>
              <a:t>Pod Template (</a:t>
            </a:r>
            <a:r>
              <a:rPr lang="en-IN" b="1" i="1" dirty="0"/>
              <a:t>.</a:t>
            </a:r>
            <a:r>
              <a:rPr lang="en-IN" b="1" i="1" dirty="0" err="1"/>
              <a:t>spec.template</a:t>
            </a:r>
            <a:r>
              <a:rPr lang="en-IN" dirty="0"/>
              <a:t>) – to specify the template for the pod creation</a:t>
            </a:r>
          </a:p>
          <a:p>
            <a:pPr lvl="1">
              <a:lnSpc>
                <a:spcPct val="150000"/>
              </a:lnSpc>
            </a:pPr>
            <a:r>
              <a:rPr lang="en-IN" dirty="0"/>
              <a:t>Pod Selector </a:t>
            </a:r>
            <a:r>
              <a:rPr lang="en-IN" b="1" i="1" dirty="0"/>
              <a:t>(.</a:t>
            </a:r>
            <a:r>
              <a:rPr lang="en-IN" b="1" i="1" dirty="0" err="1"/>
              <a:t>spec.selector</a:t>
            </a:r>
            <a:r>
              <a:rPr lang="en-IN" b="1" i="1" dirty="0"/>
              <a:t>)</a:t>
            </a:r>
            <a:r>
              <a:rPr lang="en-IN" dirty="0"/>
              <a:t> – used for selecting Pods</a:t>
            </a:r>
          </a:p>
          <a:p>
            <a:pPr lvl="2">
              <a:lnSpc>
                <a:spcPct val="150000"/>
              </a:lnSpc>
            </a:pPr>
            <a:r>
              <a:rPr lang="en-IN" dirty="0"/>
              <a:t>Pod Selector Fields:</a:t>
            </a:r>
          </a:p>
          <a:p>
            <a:pPr lvl="3">
              <a:lnSpc>
                <a:spcPct val="150000"/>
              </a:lnSpc>
            </a:pPr>
            <a:r>
              <a:rPr lang="en-IN" dirty="0" err="1"/>
              <a:t>matchLabels</a:t>
            </a:r>
            <a:endParaRPr lang="en-IN" dirty="0"/>
          </a:p>
          <a:p>
            <a:pPr lvl="3">
              <a:lnSpc>
                <a:spcPct val="150000"/>
              </a:lnSpc>
            </a:pPr>
            <a:r>
              <a:rPr lang="en-IN" dirty="0" err="1"/>
              <a:t>matchExpressions</a:t>
            </a:r>
            <a:endParaRPr lang="en-IN" dirty="0"/>
          </a:p>
        </p:txBody>
      </p:sp>
    </p:spTree>
    <p:extLst>
      <p:ext uri="{BB962C8B-B14F-4D97-AF65-F5344CB8AC3E}">
        <p14:creationId xmlns:p14="http://schemas.microsoft.com/office/powerpoint/2010/main" val="824307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Cronjob</a:t>
            </a:r>
          </a:p>
        </p:txBody>
      </p:sp>
    </p:spTree>
    <p:extLst>
      <p:ext uri="{BB962C8B-B14F-4D97-AF65-F5344CB8AC3E}">
        <p14:creationId xmlns:p14="http://schemas.microsoft.com/office/powerpoint/2010/main" val="3820990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3" name="Google Shape;2183;p295"/>
          <p:cNvSpPr txBox="1">
            <a:spLocks noGrp="1"/>
          </p:cNvSpPr>
          <p:nvPr>
            <p:ph type="body" idx="1"/>
          </p:nvPr>
        </p:nvSpPr>
        <p:spPr>
          <a:xfrm>
            <a:off x="990600" y="1645315"/>
            <a:ext cx="10426700" cy="4572000"/>
          </a:xfrm>
          <a:prstGeom prst="rect">
            <a:avLst/>
          </a:prstGeom>
          <a:noFill/>
          <a:ln>
            <a:noFill/>
          </a:ln>
        </p:spPr>
        <p:txBody>
          <a:bodyPr spcFirstLastPara="1" vert="horz" wrap="square" lIns="91425" tIns="45700" rIns="91425" bIns="45700" rtlCol="0" anchor="t" anchorCtr="0">
            <a:noAutofit/>
          </a:bodyPr>
          <a:lstStyle/>
          <a:p>
            <a:pPr marL="0" indent="0">
              <a:lnSpc>
                <a:spcPct val="150000"/>
              </a:lnSpc>
              <a:spcBef>
                <a:spcPts val="800"/>
              </a:spcBef>
              <a:buClr>
                <a:schemeClr val="accent3"/>
              </a:buClr>
              <a:buSzPts val="1260"/>
              <a:buNone/>
            </a:pPr>
            <a:r>
              <a:rPr lang="en-US" sz="2200" b="1" dirty="0"/>
              <a:t>Jobs</a:t>
            </a:r>
            <a:r>
              <a:rPr lang="en-US" sz="2200" dirty="0">
                <a:solidFill>
                  <a:schemeClr val="dk1"/>
                </a:solidFill>
              </a:rPr>
              <a:t> - </a:t>
            </a:r>
            <a:r>
              <a:rPr lang="en-US" sz="2200" dirty="0">
                <a:highlight>
                  <a:srgbClr val="FFFFFF"/>
                </a:highlight>
              </a:rPr>
              <a:t>Creates one or more pods and ensures that a specified number of them successfully terminate. As pods successfully complete, the </a:t>
            </a:r>
            <a:r>
              <a:rPr lang="en-US" sz="2200" i="1" dirty="0">
                <a:highlight>
                  <a:srgbClr val="FFFFFF"/>
                </a:highlight>
              </a:rPr>
              <a:t>job</a:t>
            </a:r>
            <a:r>
              <a:rPr lang="en-US" sz="2200" dirty="0">
                <a:highlight>
                  <a:srgbClr val="FFFFFF"/>
                </a:highlight>
              </a:rPr>
              <a:t> tracks the successful completions. When a specified number of successful completions is reached, the job itself is complete. Deleting a Job will cleanup the pods it created, and is run </a:t>
            </a:r>
            <a:r>
              <a:rPr lang="en-US" sz="2200" dirty="0">
                <a:highlight>
                  <a:srgbClr val="FFFF00"/>
                </a:highlight>
              </a:rPr>
              <a:t>one-time</a:t>
            </a:r>
            <a:endParaRPr sz="2200" dirty="0">
              <a:solidFill>
                <a:srgbClr val="000000"/>
              </a:solidFill>
              <a:highlight>
                <a:srgbClr val="FFFF00"/>
              </a:highlight>
            </a:endParaRPr>
          </a:p>
          <a:p>
            <a:pPr marL="0" indent="0">
              <a:lnSpc>
                <a:spcPct val="150000"/>
              </a:lnSpc>
              <a:spcBef>
                <a:spcPts val="800"/>
              </a:spcBef>
              <a:buClr>
                <a:schemeClr val="accent3"/>
              </a:buClr>
              <a:buSzPts val="1260"/>
              <a:buNone/>
            </a:pPr>
            <a:endParaRPr lang="en-US" sz="2200" b="1" dirty="0"/>
          </a:p>
          <a:p>
            <a:pPr marL="0" indent="0">
              <a:lnSpc>
                <a:spcPct val="150000"/>
              </a:lnSpc>
              <a:spcBef>
                <a:spcPts val="800"/>
              </a:spcBef>
              <a:buClr>
                <a:schemeClr val="accent3"/>
              </a:buClr>
              <a:buSzPts val="1260"/>
              <a:buNone/>
            </a:pPr>
            <a:r>
              <a:rPr lang="en-US" sz="2200" b="1" dirty="0" err="1"/>
              <a:t>Cron</a:t>
            </a:r>
            <a:r>
              <a:rPr lang="en-US" sz="2200" b="1" dirty="0"/>
              <a:t> Job </a:t>
            </a:r>
            <a:r>
              <a:rPr lang="en-US" sz="2200" dirty="0"/>
              <a:t>- </a:t>
            </a:r>
            <a:r>
              <a:rPr lang="en-US" sz="2200" dirty="0">
                <a:highlight>
                  <a:srgbClr val="FFFFFF"/>
                </a:highlight>
              </a:rPr>
              <a:t>A </a:t>
            </a:r>
            <a:r>
              <a:rPr lang="en-US" sz="2200" i="1" dirty="0" err="1">
                <a:highlight>
                  <a:srgbClr val="FFFFFF"/>
                </a:highlight>
              </a:rPr>
              <a:t>Cron</a:t>
            </a:r>
            <a:r>
              <a:rPr lang="en-US" sz="2200" i="1" dirty="0">
                <a:highlight>
                  <a:srgbClr val="FFFFFF"/>
                </a:highlight>
              </a:rPr>
              <a:t> Job</a:t>
            </a:r>
            <a:r>
              <a:rPr lang="en-US" sz="2200" dirty="0">
                <a:highlight>
                  <a:srgbClr val="FFFFFF"/>
                </a:highlight>
              </a:rPr>
              <a:t> creates </a:t>
            </a:r>
            <a:r>
              <a:rPr lang="en-US" sz="2200" u="sng" dirty="0">
                <a:solidFill>
                  <a:schemeClr val="hlink"/>
                </a:solidFill>
                <a:highlight>
                  <a:srgbClr val="FFFFFF"/>
                </a:highlight>
                <a:hlinkClick r:id="rId3"/>
              </a:rPr>
              <a:t>Jobs</a:t>
            </a:r>
            <a:r>
              <a:rPr lang="en-US" sz="2200" dirty="0">
                <a:highlight>
                  <a:srgbClr val="FFFFFF"/>
                </a:highlight>
              </a:rPr>
              <a:t> on a time-based schedule. One </a:t>
            </a:r>
            <a:r>
              <a:rPr lang="en-US" sz="2200" dirty="0" err="1">
                <a:highlight>
                  <a:srgbClr val="FFFFFF"/>
                </a:highlight>
              </a:rPr>
              <a:t>Cron</a:t>
            </a:r>
            <a:r>
              <a:rPr lang="en-US" sz="2200" dirty="0">
                <a:highlight>
                  <a:srgbClr val="FFFFFF"/>
                </a:highlight>
              </a:rPr>
              <a:t> Job object is like one line of a </a:t>
            </a:r>
            <a:r>
              <a:rPr lang="en-US" sz="2200" i="1" dirty="0">
                <a:highlight>
                  <a:srgbClr val="FFFFFF"/>
                </a:highlight>
              </a:rPr>
              <a:t>crontab</a:t>
            </a:r>
            <a:r>
              <a:rPr lang="en-US" sz="2200" dirty="0">
                <a:highlight>
                  <a:srgbClr val="FFFFFF"/>
                </a:highlight>
              </a:rPr>
              <a:t> (</a:t>
            </a:r>
            <a:r>
              <a:rPr lang="en-US" sz="2200" dirty="0" err="1">
                <a:highlight>
                  <a:srgbClr val="FFFFFF"/>
                </a:highlight>
              </a:rPr>
              <a:t>cron</a:t>
            </a:r>
            <a:r>
              <a:rPr lang="en-US" sz="2200" dirty="0">
                <a:highlight>
                  <a:srgbClr val="FFFFFF"/>
                </a:highlight>
              </a:rPr>
              <a:t> table) file. It runs a job </a:t>
            </a:r>
            <a:r>
              <a:rPr lang="en-US" sz="2200" dirty="0">
                <a:highlight>
                  <a:srgbClr val="FFFF00"/>
                </a:highlight>
              </a:rPr>
              <a:t>periodically</a:t>
            </a:r>
            <a:r>
              <a:rPr lang="en-US" sz="2200" dirty="0">
                <a:highlight>
                  <a:srgbClr val="FFFFFF"/>
                </a:highlight>
              </a:rPr>
              <a:t> on a given schedule</a:t>
            </a:r>
            <a:endParaRPr sz="2200" dirty="0">
              <a:highlight>
                <a:srgbClr val="FFFFFF"/>
              </a:highlight>
            </a:endParaRPr>
          </a:p>
          <a:p>
            <a:pPr marL="0" indent="0">
              <a:lnSpc>
                <a:spcPct val="150000"/>
              </a:lnSpc>
              <a:spcBef>
                <a:spcPts val="800"/>
              </a:spcBef>
              <a:buClr>
                <a:schemeClr val="accent3"/>
              </a:buClr>
              <a:buSzPts val="1260"/>
              <a:buNone/>
            </a:pPr>
            <a:endParaRPr sz="2200" dirty="0"/>
          </a:p>
          <a:p>
            <a:pPr marL="0" indent="0">
              <a:lnSpc>
                <a:spcPct val="150000"/>
              </a:lnSpc>
              <a:spcBef>
                <a:spcPts val="600"/>
              </a:spcBef>
              <a:buClr>
                <a:schemeClr val="accent3"/>
              </a:buClr>
              <a:buSzPts val="1800"/>
              <a:buNone/>
            </a:pPr>
            <a:endParaRPr sz="2000" dirty="0">
              <a:solidFill>
                <a:schemeClr val="dk1"/>
              </a:solidFill>
              <a:latin typeface="Calibri"/>
              <a:ea typeface="Calibri"/>
              <a:cs typeface="Calibri"/>
              <a:sym typeface="Calibri"/>
            </a:endParaRPr>
          </a:p>
        </p:txBody>
      </p:sp>
      <p:sp>
        <p:nvSpPr>
          <p:cNvPr id="2184" name="Google Shape;2184;p295"/>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63</a:t>
            </a:fld>
            <a:endParaRPr lang="en-US" sz="1600" dirty="0"/>
          </a:p>
        </p:txBody>
      </p:sp>
      <p:sp>
        <p:nvSpPr>
          <p:cNvPr id="11" name="Title 1">
            <a:extLst>
              <a:ext uri="{FF2B5EF4-FFF2-40B4-BE49-F238E27FC236}">
                <a16:creationId xmlns:a16="http://schemas.microsoft.com/office/drawing/2014/main" id="{9D4D3C34-92D8-BA46-96D8-DBD27B5A146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Jobs and </a:t>
            </a:r>
            <a:r>
              <a:rPr lang="en-US" b="1" dirty="0" err="1">
                <a:solidFill>
                  <a:srgbClr val="002060"/>
                </a:solidFill>
              </a:rPr>
              <a:t>Cron</a:t>
            </a:r>
            <a:r>
              <a:rPr lang="en-US" b="1" dirty="0">
                <a:solidFill>
                  <a:srgbClr val="002060"/>
                </a:solidFill>
              </a:rPr>
              <a:t> Jobs</a:t>
            </a:r>
          </a:p>
        </p:txBody>
      </p:sp>
    </p:spTree>
    <p:extLst>
      <p:ext uri="{BB962C8B-B14F-4D97-AF65-F5344CB8AC3E}">
        <p14:creationId xmlns:p14="http://schemas.microsoft.com/office/powerpoint/2010/main" val="1979389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90" name="Google Shape;2190;p296"/>
          <p:cNvSpPr txBox="1"/>
          <p:nvPr/>
        </p:nvSpPr>
        <p:spPr>
          <a:xfrm>
            <a:off x="7972301" y="1460665"/>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pic>
        <p:nvPicPr>
          <p:cNvPr id="2191" name="Google Shape;2191;p296"/>
          <p:cNvPicPr preferRelativeResize="0"/>
          <p:nvPr/>
        </p:nvPicPr>
        <p:blipFill>
          <a:blip r:embed="rId3">
            <a:alphaModFix/>
          </a:blip>
          <a:stretch>
            <a:fillRect/>
          </a:stretch>
        </p:blipFill>
        <p:spPr>
          <a:xfrm>
            <a:off x="1676400" y="1273915"/>
            <a:ext cx="8839202" cy="2444019"/>
          </a:xfrm>
          <a:prstGeom prst="rect">
            <a:avLst/>
          </a:prstGeom>
          <a:noFill/>
          <a:ln>
            <a:noFill/>
          </a:ln>
        </p:spPr>
      </p:pic>
      <p:pic>
        <p:nvPicPr>
          <p:cNvPr id="2192" name="Google Shape;2192;p296"/>
          <p:cNvPicPr preferRelativeResize="0"/>
          <p:nvPr/>
        </p:nvPicPr>
        <p:blipFill>
          <a:blip r:embed="rId4">
            <a:alphaModFix/>
          </a:blip>
          <a:stretch>
            <a:fillRect/>
          </a:stretch>
        </p:blipFill>
        <p:spPr>
          <a:xfrm>
            <a:off x="3676651" y="3721355"/>
            <a:ext cx="4768849" cy="2692474"/>
          </a:xfrm>
          <a:prstGeom prst="rect">
            <a:avLst/>
          </a:prstGeom>
          <a:noFill/>
          <a:ln>
            <a:noFill/>
          </a:ln>
        </p:spPr>
      </p:pic>
      <p:cxnSp>
        <p:nvCxnSpPr>
          <p:cNvPr id="6" name="Straight Connector 5">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8" name="TextBox 7">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9" name="Picture 8"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0" name="Picture 9">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1"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64</a:t>
            </a:fld>
            <a:endParaRPr lang="en-US" sz="1600" dirty="0"/>
          </a:p>
        </p:txBody>
      </p:sp>
      <p:sp>
        <p:nvSpPr>
          <p:cNvPr id="12" name="Title 1">
            <a:extLst>
              <a:ext uri="{FF2B5EF4-FFF2-40B4-BE49-F238E27FC236}">
                <a16:creationId xmlns:a16="http://schemas.microsoft.com/office/drawing/2014/main" id="{F7F848D1-EF5C-1949-A76D-980301C5BF9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Jobs and </a:t>
            </a:r>
            <a:r>
              <a:rPr lang="en-US" b="1" dirty="0" err="1">
                <a:solidFill>
                  <a:srgbClr val="002060"/>
                </a:solidFill>
              </a:rPr>
              <a:t>Cron</a:t>
            </a:r>
            <a:r>
              <a:rPr lang="en-US" b="1" dirty="0">
                <a:solidFill>
                  <a:srgbClr val="002060"/>
                </a:solidFill>
              </a:rPr>
              <a:t> Jobs</a:t>
            </a:r>
          </a:p>
        </p:txBody>
      </p:sp>
    </p:spTree>
    <p:extLst>
      <p:ext uri="{BB962C8B-B14F-4D97-AF65-F5344CB8AC3E}">
        <p14:creationId xmlns:p14="http://schemas.microsoft.com/office/powerpoint/2010/main" val="68536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9" name="Google Shape;2199;p297"/>
          <p:cNvSpPr txBox="1">
            <a:spLocks noGrp="1"/>
          </p:cNvSpPr>
          <p:nvPr>
            <p:ph type="body" idx="1"/>
          </p:nvPr>
        </p:nvSpPr>
        <p:spPr>
          <a:xfrm>
            <a:off x="790574" y="2027237"/>
            <a:ext cx="10715626" cy="4104745"/>
          </a:xfrm>
          <a:prstGeom prst="rect">
            <a:avLst/>
          </a:prstGeom>
          <a:noFill/>
          <a:ln>
            <a:noFill/>
          </a:ln>
        </p:spPr>
        <p:txBody>
          <a:bodyPr spcFirstLastPara="1" vert="horz" wrap="square" lIns="91425" tIns="45700" rIns="91425" bIns="45700" rtlCol="0" anchor="t" anchorCtr="0">
            <a:noAutofit/>
          </a:bodyPr>
          <a:lstStyle/>
          <a:p>
            <a:pPr marL="457200" indent="-368300">
              <a:spcBef>
                <a:spcPts val="640"/>
              </a:spcBef>
              <a:buClr>
                <a:srgbClr val="000000"/>
              </a:buClr>
              <a:buSzPts val="2200"/>
              <a:buChar char="-"/>
            </a:pPr>
            <a:r>
              <a:rPr lang="en-US" sz="2200" dirty="0"/>
              <a:t>Create Job and check the logs</a:t>
            </a:r>
            <a:endParaRPr sz="2200" dirty="0"/>
          </a:p>
          <a:p>
            <a:pPr marL="457200" indent="-368300">
              <a:spcBef>
                <a:spcPts val="0"/>
              </a:spcBef>
              <a:buClr>
                <a:srgbClr val="000000"/>
              </a:buClr>
              <a:buSzPts val="2200"/>
              <a:buChar char="-"/>
            </a:pPr>
            <a:r>
              <a:rPr lang="en-US" sz="2200" dirty="0"/>
              <a:t>Create a </a:t>
            </a:r>
            <a:r>
              <a:rPr lang="en-US" sz="2200" dirty="0" err="1"/>
              <a:t>Cron</a:t>
            </a:r>
            <a:r>
              <a:rPr lang="en-US" sz="2200" dirty="0"/>
              <a:t> Job, </a:t>
            </a:r>
            <a:endParaRPr sz="2200" dirty="0"/>
          </a:p>
          <a:p>
            <a:pPr marL="457200" indent="-368300">
              <a:spcBef>
                <a:spcPts val="0"/>
              </a:spcBef>
              <a:buClr>
                <a:srgbClr val="000000"/>
              </a:buClr>
              <a:buSzPts val="2200"/>
              <a:buChar char="-"/>
            </a:pPr>
            <a:r>
              <a:rPr lang="en-US" sz="2200" dirty="0"/>
              <a:t>Edit the </a:t>
            </a:r>
            <a:r>
              <a:rPr lang="en-US" sz="2200" dirty="0" err="1"/>
              <a:t>Cron</a:t>
            </a:r>
            <a:r>
              <a:rPr lang="en-US" sz="2200" dirty="0"/>
              <a:t> Job</a:t>
            </a:r>
            <a:endParaRPr sz="2200" dirty="0"/>
          </a:p>
          <a:p>
            <a:pPr marL="0" indent="0">
              <a:spcBef>
                <a:spcPts val="0"/>
              </a:spcBef>
              <a:buClr>
                <a:schemeClr val="accent3"/>
              </a:buClr>
              <a:buSzPts val="2880"/>
              <a:buNone/>
            </a:pPr>
            <a:endParaRPr dirty="0"/>
          </a:p>
          <a:p>
            <a:pPr marL="0" indent="0">
              <a:spcBef>
                <a:spcPts val="0"/>
              </a:spcBef>
              <a:buClr>
                <a:schemeClr val="accent3"/>
              </a:buClr>
              <a:buSzPts val="2880"/>
              <a:buNone/>
            </a:pPr>
            <a:endParaRPr dirty="0"/>
          </a:p>
          <a:p>
            <a:pPr marL="0" indent="0">
              <a:spcBef>
                <a:spcPts val="0"/>
              </a:spcBef>
              <a:buClr>
                <a:schemeClr val="accent3"/>
              </a:buClr>
              <a:buSzPts val="2880"/>
              <a:buNone/>
            </a:pPr>
            <a:r>
              <a:rPr lang="en-US" sz="2000" dirty="0"/>
              <a:t>cd to ex9</a:t>
            </a:r>
            <a:endParaRPr dirty="0"/>
          </a:p>
          <a:p>
            <a:pPr marL="0" indent="0">
              <a:spcBef>
                <a:spcPts val="640"/>
              </a:spcBef>
              <a:buSzPts val="2880"/>
              <a:buNone/>
            </a:pPr>
            <a:r>
              <a:rPr lang="en-US" sz="2200" u="sng" dirty="0">
                <a:solidFill>
                  <a:schemeClr val="hlink"/>
                </a:solidFill>
                <a:hlinkClick r:id="rId3"/>
              </a:rPr>
              <a:t>https://github.com/shekhar2010us/kubernetes_teach_git/blob/master/ex9/cronjob.md</a:t>
            </a:r>
            <a:endParaRPr lang="en-US" sz="2200" u="sng" dirty="0">
              <a:solidFill>
                <a:schemeClr val="hlink"/>
              </a:solidFill>
            </a:endParaRPr>
          </a:p>
          <a:p>
            <a:pPr marL="0" indent="0">
              <a:spcBef>
                <a:spcPts val="640"/>
              </a:spcBef>
              <a:buSzPts val="2880"/>
              <a:buNone/>
            </a:pPr>
            <a:endParaRPr sz="2200" b="1"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65</a:t>
            </a:fld>
            <a:endParaRPr lang="en-US" sz="1600" dirty="0"/>
          </a:p>
        </p:txBody>
      </p:sp>
      <p:sp>
        <p:nvSpPr>
          <p:cNvPr id="11" name="Title 1">
            <a:extLst>
              <a:ext uri="{FF2B5EF4-FFF2-40B4-BE49-F238E27FC236}">
                <a16:creationId xmlns:a16="http://schemas.microsoft.com/office/drawing/2014/main" id="{4745C9DF-D630-0E4F-802A-2D72FD8FCEB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(Jobs and </a:t>
            </a:r>
            <a:r>
              <a:rPr lang="en-US" b="1" dirty="0" err="1">
                <a:solidFill>
                  <a:srgbClr val="002060"/>
                </a:solidFill>
              </a:rPr>
              <a:t>Cron</a:t>
            </a:r>
            <a:r>
              <a:rPr lang="en-US" b="1" dirty="0">
                <a:solidFill>
                  <a:srgbClr val="002060"/>
                </a:solidFill>
              </a:rPr>
              <a:t> Jobs)</a:t>
            </a:r>
          </a:p>
        </p:txBody>
      </p:sp>
    </p:spTree>
    <p:extLst>
      <p:ext uri="{BB962C8B-B14F-4D97-AF65-F5344CB8AC3E}">
        <p14:creationId xmlns:p14="http://schemas.microsoft.com/office/powerpoint/2010/main" val="262105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66</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Stateful and Stateless sets</a:t>
            </a:r>
          </a:p>
        </p:txBody>
      </p:sp>
    </p:spTree>
    <p:extLst>
      <p:ext uri="{BB962C8B-B14F-4D97-AF65-F5344CB8AC3E}">
        <p14:creationId xmlns:p14="http://schemas.microsoft.com/office/powerpoint/2010/main" val="4053705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67</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519112" y="180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StatefulSets</a:t>
            </a:r>
            <a:endParaRPr lang="en-US" b="1" dirty="0">
              <a:solidFill>
                <a:srgbClr val="002060"/>
              </a:solidFill>
            </a:endParaRPr>
          </a:p>
        </p:txBody>
      </p:sp>
      <p:sp>
        <p:nvSpPr>
          <p:cNvPr id="13" name="Content Placeholder 2">
            <a:extLst>
              <a:ext uri="{FF2B5EF4-FFF2-40B4-BE49-F238E27FC236}">
                <a16:creationId xmlns:a16="http://schemas.microsoft.com/office/drawing/2014/main" id="{1E5981BF-333B-4E45-9B5C-A1F79ED72E20}"/>
              </a:ext>
            </a:extLst>
          </p:cNvPr>
          <p:cNvSpPr txBox="1">
            <a:spLocks/>
          </p:cNvSpPr>
          <p:nvPr/>
        </p:nvSpPr>
        <p:spPr>
          <a:xfrm>
            <a:off x="635000" y="1690687"/>
            <a:ext cx="10871199" cy="433578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IN" dirty="0" err="1"/>
              <a:t>StatefulSet</a:t>
            </a:r>
            <a:r>
              <a:rPr lang="en-IN" dirty="0"/>
              <a:t> is the workload API object used to manage stateful applications.</a:t>
            </a:r>
          </a:p>
          <a:p>
            <a:pPr>
              <a:lnSpc>
                <a:spcPct val="160000"/>
              </a:lnSpc>
            </a:pPr>
            <a:r>
              <a:rPr lang="en-IN" dirty="0"/>
              <a:t>It manages the deployment and scaling of a set of Pods, </a:t>
            </a:r>
            <a:r>
              <a:rPr lang="en-IN" i="1" dirty="0"/>
              <a:t>and provides guarantees about the ordering and uniqueness</a:t>
            </a:r>
            <a:r>
              <a:rPr lang="en-IN" dirty="0"/>
              <a:t> of these Pods.</a:t>
            </a:r>
          </a:p>
          <a:p>
            <a:pPr>
              <a:lnSpc>
                <a:spcPct val="160000"/>
              </a:lnSpc>
            </a:pPr>
            <a:r>
              <a:rPr lang="en-IN" dirty="0"/>
              <a:t>Like a Deployment, a </a:t>
            </a:r>
            <a:r>
              <a:rPr lang="en-IN" dirty="0" err="1"/>
              <a:t>StatefulSet</a:t>
            </a:r>
            <a:r>
              <a:rPr lang="en-IN" dirty="0"/>
              <a:t> manages Pods that are based on an identical container spec. </a:t>
            </a:r>
          </a:p>
          <a:p>
            <a:pPr>
              <a:lnSpc>
                <a:spcPct val="160000"/>
              </a:lnSpc>
            </a:pPr>
            <a:r>
              <a:rPr lang="en-IN" dirty="0"/>
              <a:t>Unlike a Deployment, a </a:t>
            </a:r>
            <a:r>
              <a:rPr lang="en-IN" dirty="0" err="1"/>
              <a:t>StatefulSet</a:t>
            </a:r>
            <a:r>
              <a:rPr lang="en-IN" dirty="0"/>
              <a:t> maintains a sticky identity for each of their Pods. These pods are created from the same spec, but are not interchangeable: each has a persistent identifier that it maintains across any rescheduling.</a:t>
            </a:r>
          </a:p>
        </p:txBody>
      </p:sp>
    </p:spTree>
    <p:extLst>
      <p:ext uri="{BB962C8B-B14F-4D97-AF65-F5344CB8AC3E}">
        <p14:creationId xmlns:p14="http://schemas.microsoft.com/office/powerpoint/2010/main" val="2443702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How to assign pods to nodes</a:t>
            </a:r>
          </a:p>
        </p:txBody>
      </p:sp>
    </p:spTree>
    <p:extLst>
      <p:ext uri="{BB962C8B-B14F-4D97-AF65-F5344CB8AC3E}">
        <p14:creationId xmlns:p14="http://schemas.microsoft.com/office/powerpoint/2010/main" val="3290590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69</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Assigning Pods to Nodes</a:t>
            </a:r>
          </a:p>
        </p:txBody>
      </p:sp>
      <p:sp>
        <p:nvSpPr>
          <p:cNvPr id="12" name="Content Placeholder 2">
            <a:extLst>
              <a:ext uri="{FF2B5EF4-FFF2-40B4-BE49-F238E27FC236}">
                <a16:creationId xmlns:a16="http://schemas.microsoft.com/office/drawing/2014/main" id="{4B7FA4F4-CA47-6A4D-9973-90E2023B6FD9}"/>
              </a:ext>
            </a:extLst>
          </p:cNvPr>
          <p:cNvSpPr txBox="1">
            <a:spLocks/>
          </p:cNvSpPr>
          <p:nvPr/>
        </p:nvSpPr>
        <p:spPr>
          <a:xfrm>
            <a:off x="698500" y="1690687"/>
            <a:ext cx="11023599" cy="42973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IN" dirty="0"/>
              <a:t>You can constrain a pod to only be able to run on particular nodes or to prefer to run on particular nodes. There are several ways to do this, and the recommended approaches all use label selectors to make the selection.</a:t>
            </a:r>
          </a:p>
          <a:p>
            <a:pPr>
              <a:lnSpc>
                <a:spcPct val="160000"/>
              </a:lnSpc>
            </a:pPr>
            <a:r>
              <a:rPr lang="en-IN" i="1" dirty="0" err="1"/>
              <a:t>nodeSelector</a:t>
            </a:r>
            <a:r>
              <a:rPr lang="en-IN" dirty="0"/>
              <a:t> is the simplest recommended form of node selection constraint. </a:t>
            </a:r>
          </a:p>
          <a:p>
            <a:pPr>
              <a:lnSpc>
                <a:spcPct val="160000"/>
              </a:lnSpc>
            </a:pPr>
            <a:r>
              <a:rPr lang="en-IN" i="1" dirty="0" err="1"/>
              <a:t>nodeSelector</a:t>
            </a:r>
            <a:r>
              <a:rPr lang="en-IN" dirty="0"/>
              <a:t> is a field of </a:t>
            </a:r>
            <a:r>
              <a:rPr lang="en-IN" dirty="0" err="1"/>
              <a:t>PodSpec</a:t>
            </a:r>
            <a:r>
              <a:rPr lang="en-IN" dirty="0"/>
              <a:t>. It specifies a map of key-value pairs. For the pod to be eligible to run on a node, the node must have each of the indicated key-value pairs as labels (it can have additional labels as well). The most common usage is one key-value pair.</a:t>
            </a:r>
          </a:p>
        </p:txBody>
      </p:sp>
    </p:spTree>
    <p:extLst>
      <p:ext uri="{BB962C8B-B14F-4D97-AF65-F5344CB8AC3E}">
        <p14:creationId xmlns:p14="http://schemas.microsoft.com/office/powerpoint/2010/main" val="225827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Controllers</a:t>
            </a:r>
          </a:p>
        </p:txBody>
      </p:sp>
    </p:spTree>
    <p:extLst>
      <p:ext uri="{BB962C8B-B14F-4D97-AF65-F5344CB8AC3E}">
        <p14:creationId xmlns:p14="http://schemas.microsoft.com/office/powerpoint/2010/main" val="81705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67003" y="622841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70</a:t>
            </a:fld>
            <a:endParaRPr lang="en-US" sz="1600" dirty="0"/>
          </a:p>
        </p:txBody>
      </p:sp>
      <p:sp>
        <p:nvSpPr>
          <p:cNvPr id="11" name="Title 1">
            <a:extLst>
              <a:ext uri="{FF2B5EF4-FFF2-40B4-BE49-F238E27FC236}">
                <a16:creationId xmlns:a16="http://schemas.microsoft.com/office/drawing/2014/main" id="{6E6A3F6A-780B-554F-8366-B62FBD3F730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nodeSelector</a:t>
            </a:r>
            <a:r>
              <a:rPr lang="en-US" b="1" dirty="0">
                <a:solidFill>
                  <a:srgbClr val="002060"/>
                </a:solidFill>
              </a:rPr>
              <a:t> Example</a:t>
            </a:r>
          </a:p>
        </p:txBody>
      </p:sp>
      <p:sp>
        <p:nvSpPr>
          <p:cNvPr id="13" name="Google Shape;1631;p232">
            <a:extLst>
              <a:ext uri="{FF2B5EF4-FFF2-40B4-BE49-F238E27FC236}">
                <a16:creationId xmlns:a16="http://schemas.microsoft.com/office/drawing/2014/main" id="{7A3829D7-6AE8-D347-9562-0E92F20E0A28}"/>
              </a:ext>
            </a:extLst>
          </p:cNvPr>
          <p:cNvSpPr/>
          <p:nvPr/>
        </p:nvSpPr>
        <p:spPr>
          <a:xfrm>
            <a:off x="6601920" y="3397924"/>
            <a:ext cx="3882650" cy="2854711"/>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p>
          <a:p>
            <a:pPr>
              <a:buClr>
                <a:srgbClr val="4D2F2D"/>
              </a:buClr>
              <a:buSzPts val="1400"/>
            </a:pPr>
            <a:r>
              <a:rPr lang="en-US" sz="1400" dirty="0">
                <a:solidFill>
                  <a:srgbClr val="4D2F2D"/>
                </a:solidFill>
                <a:latin typeface="Courier"/>
                <a:ea typeface="Courier"/>
                <a:cs typeface="Courier"/>
                <a:sym typeface="Courier"/>
              </a:rPr>
              <a:t>kind: Pod</a:t>
            </a:r>
          </a:p>
          <a:p>
            <a:pPr>
              <a:buClr>
                <a:srgbClr val="4D2F2D"/>
              </a:buClr>
              <a:buSzPts val="1400"/>
            </a:pPr>
            <a:r>
              <a:rPr lang="en-US" sz="1400" dirty="0">
                <a:solidFill>
                  <a:srgbClr val="4D2F2D"/>
                </a:solidFill>
                <a:latin typeface="Courier"/>
                <a:ea typeface="Courier"/>
                <a:cs typeface="Courier"/>
                <a:sym typeface="Courier"/>
              </a:rPr>
              <a:t>metadata:</a:t>
            </a:r>
          </a:p>
          <a:p>
            <a:pPr>
              <a:buClr>
                <a:srgbClr val="4D2F2D"/>
              </a:buClr>
              <a:buSzPts val="1400"/>
            </a:pPr>
            <a:r>
              <a:rPr lang="en-US" sz="1400" dirty="0">
                <a:solidFill>
                  <a:srgbClr val="4D2F2D"/>
                </a:solidFill>
                <a:latin typeface="Courier"/>
                <a:ea typeface="Courier"/>
                <a:cs typeface="Courier"/>
                <a:sym typeface="Courier"/>
              </a:rPr>
              <a:t>  name: </a:t>
            </a:r>
            <a:r>
              <a:rPr lang="en-US" sz="1400" dirty="0" err="1">
                <a:solidFill>
                  <a:srgbClr val="4D2F2D"/>
                </a:solidFill>
                <a:latin typeface="Courier"/>
                <a:ea typeface="Courier"/>
                <a:cs typeface="Courier"/>
                <a:sym typeface="Courier"/>
              </a:rPr>
              <a:t>nginx</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labels:</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env</a:t>
            </a:r>
            <a:r>
              <a:rPr lang="en-US" sz="1400" dirty="0">
                <a:solidFill>
                  <a:srgbClr val="4D2F2D"/>
                </a:solidFill>
                <a:latin typeface="Courier"/>
                <a:ea typeface="Courier"/>
                <a:cs typeface="Courier"/>
                <a:sym typeface="Courier"/>
              </a:rPr>
              <a:t>: test</a:t>
            </a:r>
          </a:p>
          <a:p>
            <a:pPr>
              <a:buClr>
                <a:srgbClr val="4D2F2D"/>
              </a:buClr>
              <a:buSzPts val="1400"/>
            </a:pPr>
            <a:r>
              <a:rPr lang="en-US" sz="1400" dirty="0">
                <a:solidFill>
                  <a:srgbClr val="4D2F2D"/>
                </a:solidFill>
                <a:latin typeface="Courier"/>
                <a:ea typeface="Courier"/>
                <a:cs typeface="Courier"/>
                <a:sym typeface="Courier"/>
              </a:rPr>
              <a:t>spec:</a:t>
            </a:r>
          </a:p>
          <a:p>
            <a:pPr>
              <a:buClr>
                <a:srgbClr val="4D2F2D"/>
              </a:buClr>
              <a:buSzPts val="1400"/>
            </a:pPr>
            <a:r>
              <a:rPr lang="en-US" sz="1400" dirty="0">
                <a:solidFill>
                  <a:srgbClr val="4D2F2D"/>
                </a:solidFill>
                <a:latin typeface="Courier"/>
                <a:ea typeface="Courier"/>
                <a:cs typeface="Courier"/>
                <a:sym typeface="Courier"/>
              </a:rPr>
              <a:t>  containers:</a:t>
            </a:r>
          </a:p>
          <a:p>
            <a:pPr>
              <a:buClr>
                <a:srgbClr val="4D2F2D"/>
              </a:buClr>
              <a:buSzPts val="1400"/>
            </a:pPr>
            <a:r>
              <a:rPr lang="en-US" sz="1400" dirty="0">
                <a:solidFill>
                  <a:srgbClr val="4D2F2D"/>
                </a:solidFill>
                <a:latin typeface="Courier"/>
                <a:ea typeface="Courier"/>
                <a:cs typeface="Courier"/>
                <a:sym typeface="Courier"/>
              </a:rPr>
              <a:t>  - name: </a:t>
            </a:r>
            <a:r>
              <a:rPr lang="en-US" sz="1400" dirty="0" err="1">
                <a:solidFill>
                  <a:srgbClr val="4D2F2D"/>
                </a:solidFill>
                <a:latin typeface="Courier"/>
                <a:ea typeface="Courier"/>
                <a:cs typeface="Courier"/>
                <a:sym typeface="Courier"/>
              </a:rPr>
              <a:t>nginx</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image: </a:t>
            </a:r>
            <a:r>
              <a:rPr lang="en-US" sz="1400" dirty="0" err="1">
                <a:solidFill>
                  <a:srgbClr val="4D2F2D"/>
                </a:solidFill>
                <a:latin typeface="Courier"/>
                <a:ea typeface="Courier"/>
                <a:cs typeface="Courier"/>
                <a:sym typeface="Courier"/>
              </a:rPr>
              <a:t>nginx</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imagePullPolicy</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IfNotPresent</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nodeSelector</a:t>
            </a:r>
            <a:r>
              <a:rPr lang="en-US" sz="1400" dirty="0">
                <a:solidFill>
                  <a:srgbClr val="4D2F2D"/>
                </a:solidFill>
                <a:latin typeface="Courier"/>
                <a:ea typeface="Courier"/>
                <a:cs typeface="Courier"/>
                <a:sym typeface="Courier"/>
              </a:rPr>
              <a:t>:</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disktype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ssd</a:t>
            </a:r>
            <a:endParaRPr dirty="0"/>
          </a:p>
        </p:txBody>
      </p:sp>
      <p:sp>
        <p:nvSpPr>
          <p:cNvPr id="14" name="TextBox 13">
            <a:extLst>
              <a:ext uri="{FF2B5EF4-FFF2-40B4-BE49-F238E27FC236}">
                <a16:creationId xmlns:a16="http://schemas.microsoft.com/office/drawing/2014/main" id="{B9174332-3F36-FB47-85E1-9BAE00E4C773}"/>
              </a:ext>
            </a:extLst>
          </p:cNvPr>
          <p:cNvSpPr txBox="1"/>
          <p:nvPr/>
        </p:nvSpPr>
        <p:spPr>
          <a:xfrm>
            <a:off x="6517896" y="2895426"/>
            <a:ext cx="1613327" cy="369332"/>
          </a:xfrm>
          <a:prstGeom prst="rect">
            <a:avLst/>
          </a:prstGeom>
          <a:noFill/>
        </p:spPr>
        <p:txBody>
          <a:bodyPr wrap="none" rtlCol="0">
            <a:spAutoFit/>
          </a:bodyPr>
          <a:lstStyle/>
          <a:p>
            <a:r>
              <a:rPr lang="en-US" dirty="0"/>
              <a:t>pod-</a:t>
            </a:r>
            <a:r>
              <a:rPr lang="en-US" dirty="0" err="1"/>
              <a:t>nginx.yaml</a:t>
            </a:r>
            <a:endParaRPr lang="en-US" dirty="0"/>
          </a:p>
        </p:txBody>
      </p:sp>
      <p:sp>
        <p:nvSpPr>
          <p:cNvPr id="2" name="TextBox 1">
            <a:extLst>
              <a:ext uri="{FF2B5EF4-FFF2-40B4-BE49-F238E27FC236}">
                <a16:creationId xmlns:a16="http://schemas.microsoft.com/office/drawing/2014/main" id="{2964A8BB-F4FD-5044-B7F8-06E9727CEB0C}"/>
              </a:ext>
            </a:extLst>
          </p:cNvPr>
          <p:cNvSpPr txBox="1"/>
          <p:nvPr/>
        </p:nvSpPr>
        <p:spPr>
          <a:xfrm>
            <a:off x="990600" y="1558343"/>
            <a:ext cx="7552645" cy="1200329"/>
          </a:xfrm>
          <a:prstGeom prst="rect">
            <a:avLst/>
          </a:prstGeom>
          <a:noFill/>
        </p:spPr>
        <p:txBody>
          <a:bodyPr wrap="none" rtlCol="0">
            <a:spAutoFit/>
          </a:bodyPr>
          <a:lstStyle/>
          <a:p>
            <a:r>
              <a:rPr lang="en-US" dirty="0"/>
              <a:t>Step1: Label the nodes</a:t>
            </a:r>
          </a:p>
          <a:p>
            <a:r>
              <a:rPr lang="en-IN" b="1" dirty="0" err="1"/>
              <a:t>kubectl</a:t>
            </a:r>
            <a:r>
              <a:rPr lang="en-IN" b="1" dirty="0"/>
              <a:t> label nodes &lt;node-name&gt; &lt;label-key&gt;=&lt;label-value&gt;</a:t>
            </a:r>
          </a:p>
          <a:p>
            <a:endParaRPr lang="en-IN" b="1" dirty="0"/>
          </a:p>
          <a:p>
            <a:r>
              <a:rPr lang="en-IN" b="1" dirty="0" err="1"/>
              <a:t>Eg</a:t>
            </a:r>
            <a:r>
              <a:rPr lang="en-IN" b="1" dirty="0"/>
              <a:t>:- </a:t>
            </a:r>
            <a:r>
              <a:rPr lang="en-IN" b="1" dirty="0" err="1"/>
              <a:t>kubectl</a:t>
            </a:r>
            <a:r>
              <a:rPr lang="en-IN" b="1" dirty="0"/>
              <a:t> label nodes kubernetes-foo-node-1.c.a-test.internal </a:t>
            </a:r>
            <a:r>
              <a:rPr lang="en-IN" b="1" dirty="0" err="1"/>
              <a:t>disktype</a:t>
            </a:r>
            <a:r>
              <a:rPr lang="en-IN" b="1" dirty="0"/>
              <a:t>=</a:t>
            </a:r>
            <a:r>
              <a:rPr lang="en-IN" b="1" dirty="0" err="1"/>
              <a:t>ssd</a:t>
            </a:r>
            <a:endParaRPr lang="en-US" dirty="0"/>
          </a:p>
        </p:txBody>
      </p:sp>
      <p:sp>
        <p:nvSpPr>
          <p:cNvPr id="15" name="TextBox 14">
            <a:extLst>
              <a:ext uri="{FF2B5EF4-FFF2-40B4-BE49-F238E27FC236}">
                <a16:creationId xmlns:a16="http://schemas.microsoft.com/office/drawing/2014/main" id="{C491BEEB-E4B5-6640-9583-3F761A3BC35E}"/>
              </a:ext>
            </a:extLst>
          </p:cNvPr>
          <p:cNvSpPr txBox="1"/>
          <p:nvPr/>
        </p:nvSpPr>
        <p:spPr>
          <a:xfrm>
            <a:off x="937054" y="3900420"/>
            <a:ext cx="5311346" cy="1200329"/>
          </a:xfrm>
          <a:prstGeom prst="rect">
            <a:avLst/>
          </a:prstGeom>
          <a:noFill/>
        </p:spPr>
        <p:txBody>
          <a:bodyPr wrap="square" rtlCol="0">
            <a:spAutoFit/>
          </a:bodyPr>
          <a:lstStyle/>
          <a:p>
            <a:r>
              <a:rPr lang="en-US" dirty="0"/>
              <a:t>Step2: Assign the Pod creation on node with label ‘</a:t>
            </a:r>
            <a:r>
              <a:rPr lang="en-US" dirty="0" err="1"/>
              <a:t>disktype</a:t>
            </a:r>
            <a:r>
              <a:rPr lang="en-US" dirty="0"/>
              <a:t>’ and value ‘</a:t>
            </a:r>
            <a:r>
              <a:rPr lang="en-US" dirty="0" err="1"/>
              <a:t>ssd</a:t>
            </a:r>
            <a:r>
              <a:rPr lang="en-US" dirty="0"/>
              <a:t>’</a:t>
            </a:r>
          </a:p>
          <a:p>
            <a:endParaRPr lang="en-US" dirty="0"/>
          </a:p>
          <a:p>
            <a:r>
              <a:rPr lang="en-IN" b="1" dirty="0" err="1"/>
              <a:t>kubectl</a:t>
            </a:r>
            <a:r>
              <a:rPr lang="en-IN" b="1" dirty="0"/>
              <a:t> create -f pod-</a:t>
            </a:r>
            <a:r>
              <a:rPr lang="en-IN" b="1" dirty="0" err="1"/>
              <a:t>nginx.yaml</a:t>
            </a:r>
            <a:endParaRPr lang="en-US" dirty="0"/>
          </a:p>
        </p:txBody>
      </p:sp>
    </p:spTree>
    <p:extLst>
      <p:ext uri="{BB962C8B-B14F-4D97-AF65-F5344CB8AC3E}">
        <p14:creationId xmlns:p14="http://schemas.microsoft.com/office/powerpoint/2010/main" val="2333717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 Priority</a:t>
            </a:r>
          </a:p>
        </p:txBody>
      </p:sp>
    </p:spTree>
    <p:extLst>
      <p:ext uri="{BB962C8B-B14F-4D97-AF65-F5344CB8AC3E}">
        <p14:creationId xmlns:p14="http://schemas.microsoft.com/office/powerpoint/2010/main" val="41701435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72</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Priority</a:t>
            </a:r>
          </a:p>
        </p:txBody>
      </p:sp>
      <p:sp>
        <p:nvSpPr>
          <p:cNvPr id="14" name="Content Placeholder 2">
            <a:extLst>
              <a:ext uri="{FF2B5EF4-FFF2-40B4-BE49-F238E27FC236}">
                <a16:creationId xmlns:a16="http://schemas.microsoft.com/office/drawing/2014/main" id="{561751B6-2BBF-6E41-8034-8AA15DCEF75C}"/>
              </a:ext>
            </a:extLst>
          </p:cNvPr>
          <p:cNvSpPr txBox="1">
            <a:spLocks/>
          </p:cNvSpPr>
          <p:nvPr/>
        </p:nvSpPr>
        <p:spPr>
          <a:xfrm>
            <a:off x="1079501" y="2027238"/>
            <a:ext cx="10187214" cy="25765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Pods can have priority. Priority indicates the importance of a Pod relative to other Pods. If a Pod cannot be scheduled, the scheduler tries to pre-empt (evict) lower priority Pods to make scheduling of the pending Pod possible.</a:t>
            </a:r>
          </a:p>
        </p:txBody>
      </p:sp>
    </p:spTree>
    <p:extLst>
      <p:ext uri="{BB962C8B-B14F-4D97-AF65-F5344CB8AC3E}">
        <p14:creationId xmlns:p14="http://schemas.microsoft.com/office/powerpoint/2010/main" val="3102862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70" name="Google Shape;2070;p279"/>
          <p:cNvSpPr txBox="1"/>
          <p:nvPr/>
        </p:nvSpPr>
        <p:spPr>
          <a:xfrm>
            <a:off x="1346200" y="1710391"/>
            <a:ext cx="8844200" cy="609600"/>
          </a:xfrm>
          <a:prstGeom prst="rect">
            <a:avLst/>
          </a:prstGeom>
          <a:noFill/>
          <a:ln>
            <a:noFill/>
          </a:ln>
        </p:spPr>
        <p:txBody>
          <a:bodyPr spcFirstLastPara="1" wrap="square" lIns="91425" tIns="45700" rIns="91425" bIns="45700" anchor="t" anchorCtr="0">
            <a:noAutofit/>
          </a:bodyPr>
          <a:lstStyle/>
          <a:p>
            <a:pPr>
              <a:lnSpc>
                <a:spcPct val="90000"/>
              </a:lnSpc>
              <a:buClr>
                <a:schemeClr val="accent3"/>
              </a:buClr>
              <a:buSzPts val="1800"/>
            </a:pPr>
            <a:r>
              <a:rPr lang="en-US" sz="2000" b="1" dirty="0">
                <a:solidFill>
                  <a:schemeClr val="dk1"/>
                </a:solidFill>
                <a:latin typeface="Arial"/>
                <a:ea typeface="Arial"/>
                <a:cs typeface="Arial"/>
                <a:sym typeface="Arial"/>
              </a:rPr>
              <a:t>Set the priority for pod scheduling but cannot ask never to kill a pod </a:t>
            </a:r>
            <a:endParaRPr sz="2000" b="1" dirty="0">
              <a:solidFill>
                <a:schemeClr val="dk1"/>
              </a:solidFill>
              <a:latin typeface="Arial"/>
              <a:ea typeface="Arial"/>
              <a:cs typeface="Arial"/>
              <a:sym typeface="Arial"/>
            </a:endParaRPr>
          </a:p>
        </p:txBody>
      </p:sp>
      <p:pic>
        <p:nvPicPr>
          <p:cNvPr id="2072" name="Google Shape;2072;p279" descr="Screen Shot 2018-08-08 at 2.13.20 AM.png"/>
          <p:cNvPicPr preferRelativeResize="0"/>
          <p:nvPr/>
        </p:nvPicPr>
        <p:blipFill rotWithShape="1">
          <a:blip r:embed="rId3">
            <a:alphaModFix/>
          </a:blip>
          <a:srcRect/>
          <a:stretch/>
        </p:blipFill>
        <p:spPr>
          <a:xfrm>
            <a:off x="1524001" y="3448352"/>
            <a:ext cx="6483047" cy="2302858"/>
          </a:xfrm>
          <a:prstGeom prst="rect">
            <a:avLst/>
          </a:prstGeom>
          <a:noFill/>
          <a:ln>
            <a:noFill/>
          </a:ln>
        </p:spPr>
      </p:pic>
      <p:pic>
        <p:nvPicPr>
          <p:cNvPr id="2073" name="Google Shape;2073;p279" descr="Screen Shot 2018-08-08 at 2.13.13 AM.png"/>
          <p:cNvPicPr preferRelativeResize="0"/>
          <p:nvPr/>
        </p:nvPicPr>
        <p:blipFill rotWithShape="1">
          <a:blip r:embed="rId4">
            <a:alphaModFix/>
          </a:blip>
          <a:srcRect/>
          <a:stretch/>
        </p:blipFill>
        <p:spPr>
          <a:xfrm>
            <a:off x="4119867" y="2417418"/>
            <a:ext cx="6325809" cy="2061868"/>
          </a:xfrm>
          <a:prstGeom prst="rect">
            <a:avLst/>
          </a:prstGeom>
          <a:noFill/>
          <a:ln>
            <a:noFill/>
          </a:ln>
        </p:spPr>
      </p:pic>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73</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Priority</a:t>
            </a:r>
          </a:p>
        </p:txBody>
      </p:sp>
    </p:spTree>
    <p:extLst>
      <p:ext uri="{BB962C8B-B14F-4D97-AF65-F5344CB8AC3E}">
        <p14:creationId xmlns:p14="http://schemas.microsoft.com/office/powerpoint/2010/main" val="3225614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Pod Pre-emption</a:t>
            </a:r>
          </a:p>
        </p:txBody>
      </p:sp>
    </p:spTree>
    <p:extLst>
      <p:ext uri="{BB962C8B-B14F-4D97-AF65-F5344CB8AC3E}">
        <p14:creationId xmlns:p14="http://schemas.microsoft.com/office/powerpoint/2010/main" val="3328905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75</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647700" y="219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Pod Pre-emption</a:t>
            </a:r>
          </a:p>
        </p:txBody>
      </p:sp>
      <p:sp>
        <p:nvSpPr>
          <p:cNvPr id="14" name="Content Placeholder 2">
            <a:extLst>
              <a:ext uri="{FF2B5EF4-FFF2-40B4-BE49-F238E27FC236}">
                <a16:creationId xmlns:a16="http://schemas.microsoft.com/office/drawing/2014/main" id="{C3BCCA51-7848-F741-8DB5-33B5BD64ECFE}"/>
              </a:ext>
            </a:extLst>
          </p:cNvPr>
          <p:cNvSpPr txBox="1">
            <a:spLocks/>
          </p:cNvSpPr>
          <p:nvPr/>
        </p:nvSpPr>
        <p:spPr>
          <a:xfrm>
            <a:off x="558800" y="1690687"/>
            <a:ext cx="1107439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dirty="0"/>
              <a:t>When Pods are created, they go to a queue and wait to be scheduled. The scheduler picks a Pod from the queue and tries to schedule it on a Node. If no Node is found that satisfies all the specified requirements of the Pod, pre-emption logic is triggered for the pending Pod.</a:t>
            </a:r>
          </a:p>
          <a:p>
            <a:pPr>
              <a:lnSpc>
                <a:spcPct val="150000"/>
              </a:lnSpc>
            </a:pPr>
            <a:r>
              <a:rPr lang="en-IN" dirty="0"/>
              <a:t>The </a:t>
            </a:r>
            <a:r>
              <a:rPr lang="en-IN" b="1" dirty="0" err="1"/>
              <a:t>disablePreemption</a:t>
            </a:r>
            <a:r>
              <a:rPr lang="en-IN" b="1" dirty="0"/>
              <a:t> </a:t>
            </a:r>
            <a:r>
              <a:rPr lang="en-IN" dirty="0"/>
              <a:t>flag is set to </a:t>
            </a:r>
            <a:r>
              <a:rPr lang="en-IN" b="1" dirty="0"/>
              <a:t>false</a:t>
            </a:r>
            <a:r>
              <a:rPr lang="en-IN" dirty="0"/>
              <a:t> by default.</a:t>
            </a:r>
          </a:p>
        </p:txBody>
      </p:sp>
    </p:spTree>
    <p:extLst>
      <p:ext uri="{BB962C8B-B14F-4D97-AF65-F5344CB8AC3E}">
        <p14:creationId xmlns:p14="http://schemas.microsoft.com/office/powerpoint/2010/main" val="2751337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76</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Disabling Preemption</a:t>
            </a:r>
          </a:p>
        </p:txBody>
      </p:sp>
      <p:sp>
        <p:nvSpPr>
          <p:cNvPr id="14" name="Content Placeholder 2">
            <a:extLst>
              <a:ext uri="{FF2B5EF4-FFF2-40B4-BE49-F238E27FC236}">
                <a16:creationId xmlns:a16="http://schemas.microsoft.com/office/drawing/2014/main" id="{C3BCCA51-7848-F741-8DB5-33B5BD64ECFE}"/>
              </a:ext>
            </a:extLst>
          </p:cNvPr>
          <p:cNvSpPr txBox="1">
            <a:spLocks/>
          </p:cNvSpPr>
          <p:nvPr/>
        </p:nvSpPr>
        <p:spPr>
          <a:xfrm>
            <a:off x="1311741" y="1690687"/>
            <a:ext cx="920385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Option available in component configs only.</a:t>
            </a:r>
          </a:p>
          <a:p>
            <a:endParaRPr lang="en-IN" dirty="0"/>
          </a:p>
        </p:txBody>
      </p:sp>
      <p:sp>
        <p:nvSpPr>
          <p:cNvPr id="15" name="Google Shape;1631;p232">
            <a:extLst>
              <a:ext uri="{FF2B5EF4-FFF2-40B4-BE49-F238E27FC236}">
                <a16:creationId xmlns:a16="http://schemas.microsoft.com/office/drawing/2014/main" id="{AF6BEDBF-1818-8C47-8920-B707CF99948D}"/>
              </a:ext>
            </a:extLst>
          </p:cNvPr>
          <p:cNvSpPr/>
          <p:nvPr/>
        </p:nvSpPr>
        <p:spPr>
          <a:xfrm>
            <a:off x="1395765" y="2907323"/>
            <a:ext cx="4325414" cy="1862386"/>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componentconfig</a:t>
            </a:r>
            <a:r>
              <a:rPr lang="en-US" sz="1400" dirty="0">
                <a:solidFill>
                  <a:srgbClr val="4D2F2D"/>
                </a:solidFill>
                <a:latin typeface="Courier"/>
                <a:ea typeface="Courier"/>
                <a:cs typeface="Courier"/>
                <a:sym typeface="Courier"/>
              </a:rPr>
              <a:t>/v1alpha1</a:t>
            </a:r>
          </a:p>
          <a:p>
            <a:pPr>
              <a:buClr>
                <a:srgbClr val="4D2F2D"/>
              </a:buClr>
              <a:buSzPts val="1400"/>
            </a:pPr>
            <a:r>
              <a:rPr lang="en-US" sz="1400" dirty="0">
                <a:solidFill>
                  <a:srgbClr val="4D2F2D"/>
                </a:solidFill>
                <a:latin typeface="Courier"/>
                <a:ea typeface="Courier"/>
                <a:cs typeface="Courier"/>
                <a:sym typeface="Courier"/>
              </a:rPr>
              <a:t>kind: </a:t>
            </a:r>
            <a:r>
              <a:rPr lang="en-US" sz="1400" dirty="0" err="1">
                <a:solidFill>
                  <a:srgbClr val="4D2F2D"/>
                </a:solidFill>
                <a:latin typeface="Courier"/>
                <a:ea typeface="Courier"/>
                <a:cs typeface="Courier"/>
                <a:sym typeface="Courier"/>
              </a:rPr>
              <a:t>KubeSchedulerConfiguration</a:t>
            </a: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ea typeface="Courier"/>
                <a:cs typeface="Courier"/>
                <a:sym typeface="Courier"/>
              </a:rPr>
              <a:t>algorithmSource</a:t>
            </a:r>
            <a:r>
              <a:rPr lang="en-US" sz="1400" dirty="0">
                <a:solidFill>
                  <a:srgbClr val="4D2F2D"/>
                </a:solidFill>
                <a:latin typeface="Courier"/>
                <a:ea typeface="Courier"/>
                <a:cs typeface="Courier"/>
                <a:sym typeface="Courier"/>
              </a:rPr>
              <a:t>:</a:t>
            </a:r>
          </a:p>
          <a:p>
            <a:pPr>
              <a:buClr>
                <a:srgbClr val="4D2F2D"/>
              </a:buClr>
              <a:buSzPts val="1400"/>
            </a:pPr>
            <a:r>
              <a:rPr lang="en-US" sz="1400" dirty="0">
                <a:solidFill>
                  <a:srgbClr val="4D2F2D"/>
                </a:solidFill>
                <a:latin typeface="Courier"/>
                <a:ea typeface="Courier"/>
                <a:cs typeface="Courier"/>
                <a:sym typeface="Courier"/>
              </a:rPr>
              <a:t>  provider: </a:t>
            </a:r>
            <a:r>
              <a:rPr lang="en-US" sz="1400" dirty="0" err="1">
                <a:solidFill>
                  <a:srgbClr val="4D2F2D"/>
                </a:solidFill>
                <a:latin typeface="Courier"/>
                <a:ea typeface="Courier"/>
                <a:cs typeface="Courier"/>
                <a:sym typeface="Courier"/>
              </a:rPr>
              <a:t>DefaultProvider</a:t>
            </a:r>
            <a:endParaRPr lang="en-US" sz="1400" dirty="0">
              <a:solidFill>
                <a:srgbClr val="4D2F2D"/>
              </a:solidFill>
              <a:latin typeface="Courier"/>
              <a:ea typeface="Courier"/>
              <a:cs typeface="Courier"/>
              <a:sym typeface="Courier"/>
            </a:endParaRPr>
          </a:p>
          <a:p>
            <a:pPr>
              <a:buClr>
                <a:srgbClr val="4D2F2D"/>
              </a:buClr>
              <a:buSzPts val="1400"/>
            </a:pP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a:t>
            </a:r>
          </a:p>
          <a:p>
            <a:pPr>
              <a:buClr>
                <a:srgbClr val="4D2F2D"/>
              </a:buClr>
              <a:buSzPts val="1400"/>
            </a:pPr>
            <a:endParaRPr lang="en-US" sz="1400" dirty="0">
              <a:solidFill>
                <a:srgbClr val="4D2F2D"/>
              </a:solidFill>
              <a:latin typeface="Courier"/>
              <a:ea typeface="Courier"/>
              <a:cs typeface="Courier"/>
              <a:sym typeface="Courier"/>
            </a:endParaRPr>
          </a:p>
          <a:p>
            <a:pPr>
              <a:buClr>
                <a:srgbClr val="4D2F2D"/>
              </a:buClr>
              <a:buSzPts val="1400"/>
            </a:pPr>
            <a:r>
              <a:rPr lang="en-US" sz="1400" dirty="0" err="1">
                <a:solidFill>
                  <a:srgbClr val="4D2F2D"/>
                </a:solidFill>
                <a:latin typeface="Courier"/>
                <a:ea typeface="Courier"/>
                <a:cs typeface="Courier"/>
                <a:sym typeface="Courier"/>
              </a:rPr>
              <a:t>disablePreemption</a:t>
            </a:r>
            <a:r>
              <a:rPr lang="en-US" sz="1400" dirty="0">
                <a:solidFill>
                  <a:srgbClr val="4D2F2D"/>
                </a:solidFill>
                <a:latin typeface="Courier"/>
                <a:ea typeface="Courier"/>
                <a:cs typeface="Courier"/>
                <a:sym typeface="Courier"/>
              </a:rPr>
              <a:t>: true</a:t>
            </a:r>
            <a:endParaRPr dirty="0"/>
          </a:p>
        </p:txBody>
      </p:sp>
      <p:sp>
        <p:nvSpPr>
          <p:cNvPr id="16" name="TextBox 15">
            <a:extLst>
              <a:ext uri="{FF2B5EF4-FFF2-40B4-BE49-F238E27FC236}">
                <a16:creationId xmlns:a16="http://schemas.microsoft.com/office/drawing/2014/main" id="{67F5106A-AECB-984B-A06F-3CAC2002997C}"/>
              </a:ext>
            </a:extLst>
          </p:cNvPr>
          <p:cNvSpPr txBox="1"/>
          <p:nvPr/>
        </p:nvSpPr>
        <p:spPr>
          <a:xfrm>
            <a:off x="1311741" y="2404824"/>
            <a:ext cx="1806713" cy="369332"/>
          </a:xfrm>
          <a:prstGeom prst="rect">
            <a:avLst/>
          </a:prstGeom>
          <a:noFill/>
        </p:spPr>
        <p:txBody>
          <a:bodyPr wrap="none" rtlCol="0">
            <a:spAutoFit/>
          </a:bodyPr>
          <a:lstStyle/>
          <a:p>
            <a:r>
              <a:rPr lang="en-US" dirty="0"/>
              <a:t>Configuration file</a:t>
            </a:r>
          </a:p>
        </p:txBody>
      </p:sp>
    </p:spTree>
    <p:extLst>
      <p:ext uri="{BB962C8B-B14F-4D97-AF65-F5344CB8AC3E}">
        <p14:creationId xmlns:p14="http://schemas.microsoft.com/office/powerpoint/2010/main" val="694664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Node taints and node roles</a:t>
            </a:r>
          </a:p>
        </p:txBody>
      </p:sp>
    </p:spTree>
    <p:extLst>
      <p:ext uri="{BB962C8B-B14F-4D97-AF65-F5344CB8AC3E}">
        <p14:creationId xmlns:p14="http://schemas.microsoft.com/office/powerpoint/2010/main" val="778065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78</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Node taints</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1311741" y="1690687"/>
            <a:ext cx="920385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Node affinity is a property of pods that attracts them to a set of nodes (either as a preference or a hard requirement). Taints are the opposite – they allow a node to repel a set of pods.</a:t>
            </a:r>
          </a:p>
          <a:p>
            <a:endParaRPr lang="en-IN" dirty="0"/>
          </a:p>
          <a:p>
            <a:r>
              <a:rPr lang="en-IN" dirty="0"/>
              <a:t>Taints and tolerations work together to ensure that pods are not scheduled onto inappropriate nodes. One or more taints are applied to a node; this marks that the node should not accept any pods that do not tolerate the taints. </a:t>
            </a:r>
          </a:p>
        </p:txBody>
      </p:sp>
    </p:spTree>
    <p:extLst>
      <p:ext uri="{BB962C8B-B14F-4D97-AF65-F5344CB8AC3E}">
        <p14:creationId xmlns:p14="http://schemas.microsoft.com/office/powerpoint/2010/main" val="2043735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79</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Adding and removing a taint to node</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1324441" y="2334615"/>
            <a:ext cx="9203859" cy="3380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Tainting a node named ‘node1’</a:t>
            </a:r>
          </a:p>
          <a:p>
            <a:pPr marL="457200" lvl="1" indent="0">
              <a:buNone/>
            </a:pPr>
            <a:r>
              <a:rPr lang="en-IN" b="1" dirty="0" err="1"/>
              <a:t>kubectl</a:t>
            </a:r>
            <a:r>
              <a:rPr lang="en-IN" b="1" dirty="0"/>
              <a:t> taint nodes node1 key=</a:t>
            </a:r>
            <a:r>
              <a:rPr lang="en-IN" b="1" dirty="0" err="1"/>
              <a:t>value:NoSchedule</a:t>
            </a:r>
            <a:endParaRPr lang="en-IN" b="1" dirty="0"/>
          </a:p>
          <a:p>
            <a:pPr lvl="1"/>
            <a:r>
              <a:rPr lang="en-IN" dirty="0"/>
              <a:t>Taint effect </a:t>
            </a:r>
            <a:r>
              <a:rPr lang="en-IN" dirty="0" err="1"/>
              <a:t>NoSchedule</a:t>
            </a:r>
            <a:r>
              <a:rPr lang="en-IN" dirty="0"/>
              <a:t> means no Pod will be able to schedule onto node1.</a:t>
            </a:r>
          </a:p>
          <a:p>
            <a:pPr lvl="1"/>
            <a:endParaRPr lang="en-IN" dirty="0"/>
          </a:p>
          <a:p>
            <a:r>
              <a:rPr lang="en-IN" dirty="0"/>
              <a:t>Removing taint of the node  ‘node1’</a:t>
            </a:r>
          </a:p>
          <a:p>
            <a:pPr marL="457200" lvl="1" indent="0">
              <a:buNone/>
            </a:pPr>
            <a:r>
              <a:rPr lang="en-IN" b="1" dirty="0" err="1"/>
              <a:t>kubectl</a:t>
            </a:r>
            <a:r>
              <a:rPr lang="en-IN" b="1" dirty="0"/>
              <a:t> taint nodes node1 key=</a:t>
            </a:r>
            <a:r>
              <a:rPr lang="en-IN" b="1" dirty="0" err="1"/>
              <a:t>value:NoSchedule</a:t>
            </a:r>
            <a:r>
              <a:rPr lang="en-IN" b="1" dirty="0"/>
              <a:t>-</a:t>
            </a:r>
          </a:p>
          <a:p>
            <a:endParaRPr lang="en-IN" dirty="0"/>
          </a:p>
        </p:txBody>
      </p:sp>
    </p:spTree>
    <p:extLst>
      <p:ext uri="{BB962C8B-B14F-4D97-AF65-F5344CB8AC3E}">
        <p14:creationId xmlns:p14="http://schemas.microsoft.com/office/powerpoint/2010/main" val="184632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a:t>
            </a:fld>
            <a:endParaRPr lang="en-US" sz="1600" dirty="0"/>
          </a:p>
        </p:txBody>
      </p:sp>
      <p:sp>
        <p:nvSpPr>
          <p:cNvPr id="11" name="Title 1">
            <a:extLst>
              <a:ext uri="{FF2B5EF4-FFF2-40B4-BE49-F238E27FC236}">
                <a16:creationId xmlns:a16="http://schemas.microsoft.com/office/drawing/2014/main" id="{A97CACFF-9C8B-D747-9A5D-D3532BBFC619}"/>
              </a:ext>
            </a:extLst>
          </p:cNvPr>
          <p:cNvSpPr>
            <a:spLocks noGrp="1"/>
          </p:cNvSpPr>
          <p:nvPr>
            <p:ph type="title"/>
          </p:nvPr>
        </p:nvSpPr>
        <p:spPr>
          <a:xfrm>
            <a:off x="368300" y="47290"/>
            <a:ext cx="10515600" cy="1325563"/>
          </a:xfrm>
        </p:spPr>
        <p:txBody>
          <a:bodyPr/>
          <a:lstStyle/>
          <a:p>
            <a:r>
              <a:rPr lang="en-US" b="1" dirty="0">
                <a:solidFill>
                  <a:srgbClr val="002060"/>
                </a:solidFill>
              </a:rPr>
              <a:t>Controllers</a:t>
            </a:r>
          </a:p>
        </p:txBody>
      </p:sp>
      <p:sp>
        <p:nvSpPr>
          <p:cNvPr id="12" name="Content Placeholder 2">
            <a:extLst>
              <a:ext uri="{FF2B5EF4-FFF2-40B4-BE49-F238E27FC236}">
                <a16:creationId xmlns:a16="http://schemas.microsoft.com/office/drawing/2014/main" id="{860789C3-E2E4-4B4C-AD5B-35FA355437FA}"/>
              </a:ext>
            </a:extLst>
          </p:cNvPr>
          <p:cNvSpPr txBox="1">
            <a:spLocks/>
          </p:cNvSpPr>
          <p:nvPr/>
        </p:nvSpPr>
        <p:spPr>
          <a:xfrm>
            <a:off x="519112" y="1372853"/>
            <a:ext cx="11202988" cy="46151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latin typeface="Calibri" panose="020F0502020204030204" pitchFamily="34" charset="0"/>
                <a:cs typeface="Calibri" panose="020F0502020204030204" pitchFamily="34" charset="0"/>
              </a:rPr>
              <a:t>Kubernetes contains a number of higher-level abstractions called </a:t>
            </a:r>
            <a:r>
              <a:rPr lang="en-IN" sz="2400" b="1" dirty="0">
                <a:latin typeface="Calibri" panose="020F0502020204030204" pitchFamily="34" charset="0"/>
                <a:cs typeface="Calibri" panose="020F0502020204030204" pitchFamily="34" charset="0"/>
              </a:rPr>
              <a:t>Controllers</a:t>
            </a:r>
            <a:r>
              <a:rPr lang="en-IN" sz="2400" dirty="0">
                <a:latin typeface="Calibri" panose="020F0502020204030204" pitchFamily="34" charset="0"/>
                <a:cs typeface="Calibri" panose="020F0502020204030204" pitchFamily="34" charset="0"/>
              </a:rPr>
              <a:t>. Controllers build upon the basic objects, and provide additional functionality and convenience features.</a:t>
            </a:r>
          </a:p>
          <a:p>
            <a:pPr marL="0" indent="0">
              <a:lnSpc>
                <a:spcPct val="150000"/>
              </a:lnSpc>
              <a:buNone/>
            </a:pPr>
            <a:r>
              <a:rPr lang="en-IN" sz="2400" dirty="0">
                <a:latin typeface="Calibri" panose="020F0502020204030204" pitchFamily="34" charset="0"/>
                <a:cs typeface="Calibri" panose="020F0502020204030204" pitchFamily="34" charset="0"/>
              </a:rPr>
              <a:t>They are</a:t>
            </a:r>
          </a:p>
          <a:p>
            <a:pPr lvl="1">
              <a:lnSpc>
                <a:spcPct val="150000"/>
              </a:lnSpc>
            </a:pPr>
            <a:r>
              <a:rPr lang="en-IN" dirty="0" err="1">
                <a:latin typeface="Calibri" panose="020F0502020204030204" pitchFamily="34" charset="0"/>
                <a:cs typeface="Calibri" panose="020F0502020204030204" pitchFamily="34" charset="0"/>
              </a:rPr>
              <a:t>ReplicationController</a:t>
            </a:r>
            <a:endParaRPr lang="en-IN" dirty="0">
              <a:latin typeface="Calibri" panose="020F0502020204030204" pitchFamily="34" charset="0"/>
              <a:cs typeface="Calibri" panose="020F0502020204030204" pitchFamily="34" charset="0"/>
            </a:endParaRPr>
          </a:p>
          <a:p>
            <a:pPr lvl="1">
              <a:lnSpc>
                <a:spcPct val="150000"/>
              </a:lnSpc>
            </a:pPr>
            <a:r>
              <a:rPr lang="en-IN" dirty="0" err="1">
                <a:latin typeface="Calibri" panose="020F0502020204030204" pitchFamily="34" charset="0"/>
                <a:cs typeface="Calibri" panose="020F0502020204030204" pitchFamily="34" charset="0"/>
              </a:rPr>
              <a:t>ReplicaSet</a:t>
            </a:r>
            <a:endParaRPr lang="en-IN" dirty="0">
              <a:latin typeface="Calibri" panose="020F0502020204030204" pitchFamily="34" charset="0"/>
              <a:cs typeface="Calibri" panose="020F0502020204030204" pitchFamily="34" charset="0"/>
            </a:endParaRPr>
          </a:p>
          <a:p>
            <a:pPr lvl="1">
              <a:lnSpc>
                <a:spcPct val="150000"/>
              </a:lnSpc>
            </a:pPr>
            <a:r>
              <a:rPr lang="en-IN" dirty="0">
                <a:latin typeface="Calibri" panose="020F0502020204030204" pitchFamily="34" charset="0"/>
                <a:cs typeface="Calibri" panose="020F0502020204030204" pitchFamily="34" charset="0"/>
              </a:rPr>
              <a:t>Deployment</a:t>
            </a:r>
          </a:p>
          <a:p>
            <a:pPr lvl="1">
              <a:lnSpc>
                <a:spcPct val="150000"/>
              </a:lnSpc>
            </a:pPr>
            <a:r>
              <a:rPr lang="en-IN" dirty="0" err="1">
                <a:latin typeface="Calibri" panose="020F0502020204030204" pitchFamily="34" charset="0"/>
                <a:cs typeface="Calibri" panose="020F0502020204030204" pitchFamily="34" charset="0"/>
              </a:rPr>
              <a:t>StatefulSet</a:t>
            </a:r>
            <a:endParaRPr lang="en-IN" dirty="0">
              <a:latin typeface="Calibri" panose="020F0502020204030204" pitchFamily="34" charset="0"/>
              <a:cs typeface="Calibri" panose="020F0502020204030204" pitchFamily="34" charset="0"/>
            </a:endParaRPr>
          </a:p>
          <a:p>
            <a:pPr lvl="1">
              <a:lnSpc>
                <a:spcPct val="150000"/>
              </a:lnSpc>
            </a:pPr>
            <a:r>
              <a:rPr lang="en-IN" dirty="0" err="1">
                <a:latin typeface="Calibri" panose="020F0502020204030204" pitchFamily="34" charset="0"/>
                <a:cs typeface="Calibri" panose="020F0502020204030204" pitchFamily="34" charset="0"/>
              </a:rPr>
              <a:t>DaemonSet</a:t>
            </a:r>
            <a:endParaRPr lang="en-IN" dirty="0">
              <a:latin typeface="Calibri" panose="020F0502020204030204" pitchFamily="34" charset="0"/>
              <a:cs typeface="Calibri" panose="020F0502020204030204" pitchFamily="34" charset="0"/>
            </a:endParaRPr>
          </a:p>
          <a:p>
            <a:pPr lvl="1">
              <a:lnSpc>
                <a:spcPct val="150000"/>
              </a:lnSpc>
            </a:pPr>
            <a:r>
              <a:rPr lang="en-IN" dirty="0">
                <a:latin typeface="Calibri" panose="020F0502020204030204" pitchFamily="34" charset="0"/>
                <a:cs typeface="Calibri" panose="020F0502020204030204" pitchFamily="34" charset="0"/>
              </a:rPr>
              <a:t>Job</a:t>
            </a:r>
          </a:p>
        </p:txBody>
      </p:sp>
    </p:spTree>
    <p:extLst>
      <p:ext uri="{BB962C8B-B14F-4D97-AF65-F5344CB8AC3E}">
        <p14:creationId xmlns:p14="http://schemas.microsoft.com/office/powerpoint/2010/main" val="4148651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80</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Node role</a:t>
            </a:r>
          </a:p>
        </p:txBody>
      </p:sp>
      <p:sp>
        <p:nvSpPr>
          <p:cNvPr id="17" name="Content Placeholder 2">
            <a:extLst>
              <a:ext uri="{FF2B5EF4-FFF2-40B4-BE49-F238E27FC236}">
                <a16:creationId xmlns:a16="http://schemas.microsoft.com/office/drawing/2014/main" id="{233E2F42-248D-F64D-95FF-1D7F082FA98F}"/>
              </a:ext>
            </a:extLst>
          </p:cNvPr>
          <p:cNvSpPr txBox="1">
            <a:spLocks/>
          </p:cNvSpPr>
          <p:nvPr/>
        </p:nvSpPr>
        <p:spPr>
          <a:xfrm>
            <a:off x="1311741" y="1690687"/>
            <a:ext cx="9698129" cy="41636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 node role is just a label with the format:</a:t>
            </a:r>
          </a:p>
          <a:p>
            <a:pPr lvl="1"/>
            <a:r>
              <a:rPr lang="en-IN" b="1" i="1" dirty="0"/>
              <a:t>node-</a:t>
            </a:r>
            <a:r>
              <a:rPr lang="en-IN" b="1" i="1" dirty="0" err="1"/>
              <a:t>role.kubernetes.io</a:t>
            </a:r>
            <a:r>
              <a:rPr lang="en-IN" b="1" i="1" dirty="0"/>
              <a:t>/&lt;role&gt;</a:t>
            </a:r>
          </a:p>
          <a:p>
            <a:pPr lvl="1"/>
            <a:endParaRPr lang="en-IN" dirty="0"/>
          </a:p>
          <a:p>
            <a:r>
              <a:rPr lang="en-IN" dirty="0"/>
              <a:t>It can be added using </a:t>
            </a:r>
            <a:r>
              <a:rPr lang="en-IN" b="1" i="1" dirty="0" err="1"/>
              <a:t>kubectl</a:t>
            </a:r>
            <a:r>
              <a:rPr lang="en-IN" b="1" i="1" dirty="0"/>
              <a:t> label</a:t>
            </a:r>
            <a:r>
              <a:rPr lang="en-IN" dirty="0"/>
              <a:t> command.</a:t>
            </a:r>
          </a:p>
          <a:p>
            <a:endParaRPr lang="en-IN" dirty="0"/>
          </a:p>
          <a:p>
            <a:r>
              <a:rPr lang="en-IN" dirty="0"/>
              <a:t>Adding a role to node</a:t>
            </a:r>
          </a:p>
          <a:p>
            <a:pPr lvl="1"/>
            <a:r>
              <a:rPr lang="en-IN" sz="2000" b="1" i="1" dirty="0" err="1"/>
              <a:t>kubectl</a:t>
            </a:r>
            <a:r>
              <a:rPr lang="en-IN" sz="2000" b="1" i="1" dirty="0"/>
              <a:t> label </a:t>
            </a:r>
            <a:r>
              <a:rPr lang="en-IN" sz="2000" b="1" i="1" dirty="0" err="1"/>
              <a:t>test.node.test.com</a:t>
            </a:r>
            <a:r>
              <a:rPr lang="en-IN" sz="2000" b="1" i="1" dirty="0"/>
              <a:t>  node-</a:t>
            </a:r>
            <a:r>
              <a:rPr lang="en-IN" sz="2000" b="1" i="1" dirty="0" err="1"/>
              <a:t>role.kubernetes.io</a:t>
            </a:r>
            <a:r>
              <a:rPr lang="en-IN" sz="2000" b="1" i="1" dirty="0"/>
              <a:t>/worker</a:t>
            </a:r>
          </a:p>
          <a:p>
            <a:pPr lvl="1"/>
            <a:endParaRPr lang="en-IN" sz="2000" b="1" i="1" dirty="0"/>
          </a:p>
          <a:p>
            <a:r>
              <a:rPr lang="en-IN" dirty="0"/>
              <a:t>Removing a role from node</a:t>
            </a:r>
          </a:p>
          <a:p>
            <a:pPr lvl="1"/>
            <a:r>
              <a:rPr lang="en-IN" sz="2000" b="1" i="1" dirty="0" err="1"/>
              <a:t>kubectl</a:t>
            </a:r>
            <a:r>
              <a:rPr lang="en-IN" sz="2000" b="1" i="1" dirty="0"/>
              <a:t> label </a:t>
            </a:r>
            <a:r>
              <a:rPr lang="en-IN" sz="2000" b="1" i="1" dirty="0" err="1"/>
              <a:t>test.node.test.com</a:t>
            </a:r>
            <a:r>
              <a:rPr lang="en-IN" sz="2000" b="1" i="1" dirty="0"/>
              <a:t>  node-</a:t>
            </a:r>
            <a:r>
              <a:rPr lang="en-IN" sz="2000" b="1" i="1" dirty="0" err="1"/>
              <a:t>role.kubernetes.io</a:t>
            </a:r>
            <a:r>
              <a:rPr lang="en-IN" sz="2000" b="1" i="1" dirty="0"/>
              <a:t>/worker-</a:t>
            </a:r>
          </a:p>
          <a:p>
            <a:endParaRPr lang="en-IN" sz="2400" b="1" i="1" dirty="0"/>
          </a:p>
        </p:txBody>
      </p:sp>
    </p:spTree>
    <p:extLst>
      <p:ext uri="{BB962C8B-B14F-4D97-AF65-F5344CB8AC3E}">
        <p14:creationId xmlns:p14="http://schemas.microsoft.com/office/powerpoint/2010/main" val="4134014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751114" y="2402803"/>
            <a:ext cx="112533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Resource quotas</a:t>
            </a:r>
          </a:p>
        </p:txBody>
      </p:sp>
    </p:spTree>
    <p:extLst>
      <p:ext uri="{BB962C8B-B14F-4D97-AF65-F5344CB8AC3E}">
        <p14:creationId xmlns:p14="http://schemas.microsoft.com/office/powerpoint/2010/main" val="3545357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82</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Resource Quotas</a:t>
            </a:r>
          </a:p>
        </p:txBody>
      </p:sp>
      <p:sp>
        <p:nvSpPr>
          <p:cNvPr id="14" name="Content Placeholder 2">
            <a:extLst>
              <a:ext uri="{FF2B5EF4-FFF2-40B4-BE49-F238E27FC236}">
                <a16:creationId xmlns:a16="http://schemas.microsoft.com/office/drawing/2014/main" id="{18876B8D-F33D-624F-9FB8-635EC8439DB3}"/>
              </a:ext>
            </a:extLst>
          </p:cNvPr>
          <p:cNvSpPr txBox="1">
            <a:spLocks/>
          </p:cNvSpPr>
          <p:nvPr/>
        </p:nvSpPr>
        <p:spPr>
          <a:xfrm>
            <a:off x="1311741" y="1690687"/>
            <a:ext cx="920385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When several users or teams share a cluster with a fixed number of nodes, there is a concern that one team could use more than its fair share of resources.</a:t>
            </a:r>
          </a:p>
          <a:p>
            <a:r>
              <a:rPr lang="en-IN" dirty="0"/>
              <a:t>Resource quotas are a tool for administrators to address this concern.</a:t>
            </a:r>
          </a:p>
          <a:p>
            <a:r>
              <a:rPr lang="en-IN" dirty="0"/>
              <a:t>It is defined by “</a:t>
            </a:r>
            <a:r>
              <a:rPr lang="en-IN" b="1" dirty="0" err="1"/>
              <a:t>ResourceQuota</a:t>
            </a:r>
            <a:r>
              <a:rPr lang="en-IN" dirty="0"/>
              <a:t>” object. It provides constraints that limit aggregate resource consumption per namespace.</a:t>
            </a:r>
          </a:p>
        </p:txBody>
      </p:sp>
    </p:spTree>
    <p:extLst>
      <p:ext uri="{BB962C8B-B14F-4D97-AF65-F5344CB8AC3E}">
        <p14:creationId xmlns:p14="http://schemas.microsoft.com/office/powerpoint/2010/main" val="3919267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83</a:t>
            </a:fld>
            <a:endParaRPr lang="en-US" sz="1600" dirty="0"/>
          </a:p>
        </p:txBody>
      </p:sp>
      <p:sp>
        <p:nvSpPr>
          <p:cNvPr id="14" name="Content Placeholder 2">
            <a:extLst>
              <a:ext uri="{FF2B5EF4-FFF2-40B4-BE49-F238E27FC236}">
                <a16:creationId xmlns:a16="http://schemas.microsoft.com/office/drawing/2014/main" id="{18876B8D-F33D-624F-9FB8-635EC8439DB3}"/>
              </a:ext>
            </a:extLst>
          </p:cNvPr>
          <p:cNvSpPr txBox="1">
            <a:spLocks/>
          </p:cNvSpPr>
          <p:nvPr/>
        </p:nvSpPr>
        <p:spPr>
          <a:xfrm>
            <a:off x="1311741" y="1690687"/>
            <a:ext cx="9203859" cy="416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Each quota can have an associated set of scopes. A quota will only measure usage for a resource if it matches the intersection of enumerated scopes.</a:t>
            </a:r>
          </a:p>
        </p:txBody>
      </p:sp>
      <p:sp>
        <p:nvSpPr>
          <p:cNvPr id="15" name="Title 1">
            <a:extLst>
              <a:ext uri="{FF2B5EF4-FFF2-40B4-BE49-F238E27FC236}">
                <a16:creationId xmlns:a16="http://schemas.microsoft.com/office/drawing/2014/main" id="{780B04C2-832A-2043-AAB4-B7030B47E6D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Resource Quotas - Scopes</a:t>
            </a:r>
          </a:p>
        </p:txBody>
      </p:sp>
      <p:pic>
        <p:nvPicPr>
          <p:cNvPr id="3" name="Picture 2">
            <a:extLst>
              <a:ext uri="{FF2B5EF4-FFF2-40B4-BE49-F238E27FC236}">
                <a16:creationId xmlns:a16="http://schemas.microsoft.com/office/drawing/2014/main" id="{32012FE1-C029-CB4F-B802-C2EE40D5B907}"/>
              </a:ext>
            </a:extLst>
          </p:cNvPr>
          <p:cNvPicPr>
            <a:picLocks noChangeAspect="1"/>
          </p:cNvPicPr>
          <p:nvPr/>
        </p:nvPicPr>
        <p:blipFill>
          <a:blip r:embed="rId5"/>
          <a:stretch>
            <a:fillRect/>
          </a:stretch>
        </p:blipFill>
        <p:spPr>
          <a:xfrm>
            <a:off x="1765300" y="3303201"/>
            <a:ext cx="8661400" cy="2451100"/>
          </a:xfrm>
          <a:prstGeom prst="rect">
            <a:avLst/>
          </a:prstGeom>
        </p:spPr>
      </p:pic>
    </p:spTree>
    <p:extLst>
      <p:ext uri="{BB962C8B-B14F-4D97-AF65-F5344CB8AC3E}">
        <p14:creationId xmlns:p14="http://schemas.microsoft.com/office/powerpoint/2010/main" val="29758356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84</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Compute Resource Quotas</a:t>
            </a:r>
          </a:p>
        </p:txBody>
      </p:sp>
      <p:pic>
        <p:nvPicPr>
          <p:cNvPr id="3" name="Picture 2">
            <a:extLst>
              <a:ext uri="{FF2B5EF4-FFF2-40B4-BE49-F238E27FC236}">
                <a16:creationId xmlns:a16="http://schemas.microsoft.com/office/drawing/2014/main" id="{8ECC68B2-446A-FB48-9939-A0E6AFF260F4}"/>
              </a:ext>
            </a:extLst>
          </p:cNvPr>
          <p:cNvPicPr>
            <a:picLocks noChangeAspect="1"/>
          </p:cNvPicPr>
          <p:nvPr/>
        </p:nvPicPr>
        <p:blipFill>
          <a:blip r:embed="rId5"/>
          <a:stretch>
            <a:fillRect/>
          </a:stretch>
        </p:blipFill>
        <p:spPr>
          <a:xfrm>
            <a:off x="1778000" y="1663700"/>
            <a:ext cx="8636000" cy="3530600"/>
          </a:xfrm>
          <a:prstGeom prst="rect">
            <a:avLst/>
          </a:prstGeom>
        </p:spPr>
      </p:pic>
    </p:spTree>
    <p:extLst>
      <p:ext uri="{BB962C8B-B14F-4D97-AF65-F5344CB8AC3E}">
        <p14:creationId xmlns:p14="http://schemas.microsoft.com/office/powerpoint/2010/main" val="3091915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85</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Storage Resource Quotas</a:t>
            </a:r>
          </a:p>
        </p:txBody>
      </p:sp>
      <p:pic>
        <p:nvPicPr>
          <p:cNvPr id="3" name="Picture 2">
            <a:extLst>
              <a:ext uri="{FF2B5EF4-FFF2-40B4-BE49-F238E27FC236}">
                <a16:creationId xmlns:a16="http://schemas.microsoft.com/office/drawing/2014/main" id="{3CFA3966-A80D-9C40-AE8E-E0F05E11B5A8}"/>
              </a:ext>
            </a:extLst>
          </p:cNvPr>
          <p:cNvPicPr>
            <a:picLocks noChangeAspect="1"/>
          </p:cNvPicPr>
          <p:nvPr/>
        </p:nvPicPr>
        <p:blipFill>
          <a:blip r:embed="rId5"/>
          <a:stretch>
            <a:fillRect/>
          </a:stretch>
        </p:blipFill>
        <p:spPr>
          <a:xfrm>
            <a:off x="2643186" y="1615386"/>
            <a:ext cx="6905628" cy="4411084"/>
          </a:xfrm>
          <a:prstGeom prst="rect">
            <a:avLst/>
          </a:prstGeom>
        </p:spPr>
      </p:pic>
    </p:spTree>
    <p:extLst>
      <p:ext uri="{BB962C8B-B14F-4D97-AF65-F5344CB8AC3E}">
        <p14:creationId xmlns:p14="http://schemas.microsoft.com/office/powerpoint/2010/main" val="3092660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pic>
        <p:nvPicPr>
          <p:cNvPr id="3" name="Picture 2">
            <a:extLst>
              <a:ext uri="{FF2B5EF4-FFF2-40B4-BE49-F238E27FC236}">
                <a16:creationId xmlns:a16="http://schemas.microsoft.com/office/drawing/2014/main" id="{DB74B24A-D2B6-F240-A625-6E1A7E234372}"/>
              </a:ext>
            </a:extLst>
          </p:cNvPr>
          <p:cNvPicPr>
            <a:picLocks noChangeAspect="1"/>
          </p:cNvPicPr>
          <p:nvPr/>
        </p:nvPicPr>
        <p:blipFill>
          <a:blip r:embed="rId3"/>
          <a:stretch>
            <a:fillRect/>
          </a:stretch>
        </p:blipFill>
        <p:spPr>
          <a:xfrm>
            <a:off x="3904734" y="1412998"/>
            <a:ext cx="3385751" cy="4927477"/>
          </a:xfrm>
          <a:prstGeom prst="rect">
            <a:avLst/>
          </a:prstGeom>
        </p:spPr>
      </p:pic>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86</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Object Count Quotas</a:t>
            </a:r>
          </a:p>
        </p:txBody>
      </p:sp>
    </p:spTree>
    <p:extLst>
      <p:ext uri="{BB962C8B-B14F-4D97-AF65-F5344CB8AC3E}">
        <p14:creationId xmlns:p14="http://schemas.microsoft.com/office/powerpoint/2010/main" val="1211430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9" name="TextBox 8">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0" name="Picture 9"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11" name="Picture 10">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12"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87</a:t>
            </a:fld>
            <a:endParaRPr lang="en-US" sz="1600" dirty="0"/>
          </a:p>
        </p:txBody>
      </p:sp>
      <p:sp>
        <p:nvSpPr>
          <p:cNvPr id="13" name="Title 1">
            <a:extLst>
              <a:ext uri="{FF2B5EF4-FFF2-40B4-BE49-F238E27FC236}">
                <a16:creationId xmlns:a16="http://schemas.microsoft.com/office/drawing/2014/main" id="{AC68EAD2-5CEF-C144-AF94-FFFE255CF7A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Resource Quotas Example</a:t>
            </a:r>
          </a:p>
        </p:txBody>
      </p:sp>
      <p:sp>
        <p:nvSpPr>
          <p:cNvPr id="15" name="Google Shape;1631;p232">
            <a:extLst>
              <a:ext uri="{FF2B5EF4-FFF2-40B4-BE49-F238E27FC236}">
                <a16:creationId xmlns:a16="http://schemas.microsoft.com/office/drawing/2014/main" id="{AF6BEDBF-1818-8C47-8920-B707CF99948D}"/>
              </a:ext>
            </a:extLst>
          </p:cNvPr>
          <p:cNvSpPr/>
          <p:nvPr/>
        </p:nvSpPr>
        <p:spPr>
          <a:xfrm>
            <a:off x="1395765" y="2184056"/>
            <a:ext cx="4300700" cy="3654509"/>
          </a:xfrm>
          <a:prstGeom prst="rect">
            <a:avLst/>
          </a:prstGeom>
          <a:noFill/>
          <a:ln w="9525"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a:buClr>
                <a:srgbClr val="4D2F2D"/>
              </a:buClr>
              <a:buSzPts val="1400"/>
            </a:pP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p>
          <a:p>
            <a:pPr>
              <a:buClr>
                <a:srgbClr val="4D2F2D"/>
              </a:buClr>
              <a:buSzPts val="1400"/>
            </a:pPr>
            <a:r>
              <a:rPr lang="en-US" sz="1400" dirty="0">
                <a:solidFill>
                  <a:srgbClr val="4D2F2D"/>
                </a:solidFill>
                <a:latin typeface="Courier"/>
                <a:ea typeface="Courier"/>
                <a:cs typeface="Courier"/>
                <a:sym typeface="Courier"/>
              </a:rPr>
              <a:t>kind: List</a:t>
            </a:r>
          </a:p>
          <a:p>
            <a:pPr>
              <a:buClr>
                <a:srgbClr val="4D2F2D"/>
              </a:buClr>
              <a:buSzPts val="1400"/>
            </a:pPr>
            <a:r>
              <a:rPr lang="en-US" sz="1400" dirty="0">
                <a:solidFill>
                  <a:srgbClr val="4D2F2D"/>
                </a:solidFill>
                <a:latin typeface="Courier"/>
                <a:ea typeface="Courier"/>
                <a:cs typeface="Courier"/>
                <a:sym typeface="Courier"/>
              </a:rPr>
              <a:t>items:</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apiVersion</a:t>
            </a:r>
            <a:r>
              <a:rPr lang="en-US" sz="1400" dirty="0">
                <a:solidFill>
                  <a:srgbClr val="4D2F2D"/>
                </a:solidFill>
                <a:latin typeface="Courier"/>
                <a:ea typeface="Courier"/>
                <a:cs typeface="Courier"/>
                <a:sym typeface="Courier"/>
              </a:rPr>
              <a:t>: v1</a:t>
            </a:r>
          </a:p>
          <a:p>
            <a:pPr>
              <a:buClr>
                <a:srgbClr val="4D2F2D"/>
              </a:buClr>
              <a:buSzPts val="1400"/>
            </a:pPr>
            <a:r>
              <a:rPr lang="en-US" sz="1400" dirty="0">
                <a:solidFill>
                  <a:srgbClr val="4D2F2D"/>
                </a:solidFill>
                <a:latin typeface="Courier"/>
                <a:ea typeface="Courier"/>
                <a:cs typeface="Courier"/>
                <a:sym typeface="Courier"/>
              </a:rPr>
              <a:t>  kind: </a:t>
            </a:r>
            <a:r>
              <a:rPr lang="en-US" sz="1400" dirty="0" err="1">
                <a:solidFill>
                  <a:srgbClr val="4D2F2D"/>
                </a:solidFill>
                <a:latin typeface="Courier"/>
                <a:ea typeface="Courier"/>
                <a:cs typeface="Courier"/>
                <a:sym typeface="Courier"/>
              </a:rPr>
              <a:t>ResourceQuota</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metadata:</a:t>
            </a:r>
          </a:p>
          <a:p>
            <a:pPr>
              <a:buClr>
                <a:srgbClr val="4D2F2D"/>
              </a:buClr>
              <a:buSzPts val="1400"/>
            </a:pPr>
            <a:r>
              <a:rPr lang="en-US" sz="1400" dirty="0">
                <a:solidFill>
                  <a:srgbClr val="4D2F2D"/>
                </a:solidFill>
                <a:latin typeface="Courier"/>
                <a:ea typeface="Courier"/>
                <a:cs typeface="Courier"/>
                <a:sym typeface="Courier"/>
              </a:rPr>
              <a:t>    name: pods-medium</a:t>
            </a:r>
          </a:p>
          <a:p>
            <a:pPr>
              <a:buClr>
                <a:srgbClr val="4D2F2D"/>
              </a:buClr>
              <a:buSzPts val="1400"/>
            </a:pPr>
            <a:r>
              <a:rPr lang="en-US" sz="1400" dirty="0">
                <a:solidFill>
                  <a:srgbClr val="4D2F2D"/>
                </a:solidFill>
                <a:latin typeface="Courier"/>
                <a:ea typeface="Courier"/>
                <a:cs typeface="Courier"/>
                <a:sym typeface="Courier"/>
              </a:rPr>
              <a:t>  spec:</a:t>
            </a:r>
          </a:p>
          <a:p>
            <a:pPr>
              <a:buClr>
                <a:srgbClr val="4D2F2D"/>
              </a:buClr>
              <a:buSzPts val="1400"/>
            </a:pPr>
            <a:r>
              <a:rPr lang="en-US" sz="1400" dirty="0">
                <a:solidFill>
                  <a:srgbClr val="4D2F2D"/>
                </a:solidFill>
                <a:latin typeface="Courier"/>
                <a:ea typeface="Courier"/>
                <a:cs typeface="Courier"/>
                <a:sym typeface="Courier"/>
              </a:rPr>
              <a:t>    hard:</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cpu</a:t>
            </a:r>
            <a:r>
              <a:rPr lang="en-US" sz="1400" dirty="0">
                <a:solidFill>
                  <a:srgbClr val="4D2F2D"/>
                </a:solidFill>
                <a:latin typeface="Courier"/>
                <a:ea typeface="Courier"/>
                <a:cs typeface="Courier"/>
                <a:sym typeface="Courier"/>
              </a:rPr>
              <a:t>: "10"</a:t>
            </a:r>
          </a:p>
          <a:p>
            <a:pPr>
              <a:buClr>
                <a:srgbClr val="4D2F2D"/>
              </a:buClr>
              <a:buSzPts val="1400"/>
            </a:pPr>
            <a:r>
              <a:rPr lang="en-US" sz="1400" dirty="0">
                <a:solidFill>
                  <a:srgbClr val="4D2F2D"/>
                </a:solidFill>
                <a:latin typeface="Courier"/>
                <a:ea typeface="Courier"/>
                <a:cs typeface="Courier"/>
                <a:sym typeface="Courier"/>
              </a:rPr>
              <a:t>      memory: 20Gi</a:t>
            </a:r>
          </a:p>
          <a:p>
            <a:pPr>
              <a:buClr>
                <a:srgbClr val="4D2F2D"/>
              </a:buClr>
              <a:buSzPts val="1400"/>
            </a:pPr>
            <a:r>
              <a:rPr lang="en-US" sz="1400" dirty="0">
                <a:solidFill>
                  <a:srgbClr val="4D2F2D"/>
                </a:solidFill>
                <a:latin typeface="Courier"/>
                <a:ea typeface="Courier"/>
                <a:cs typeface="Courier"/>
                <a:sym typeface="Courier"/>
              </a:rPr>
              <a:t>      pods: "10"</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scopeSelector</a:t>
            </a:r>
            <a:r>
              <a:rPr lang="en-US" sz="1400" dirty="0">
                <a:solidFill>
                  <a:srgbClr val="4D2F2D"/>
                </a:solidFill>
                <a:latin typeface="Courier"/>
                <a:ea typeface="Courier"/>
                <a:cs typeface="Courier"/>
                <a:sym typeface="Courier"/>
              </a:rPr>
              <a:t>:</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matchExpressions</a:t>
            </a:r>
            <a:r>
              <a:rPr lang="en-US" sz="1400" dirty="0">
                <a:solidFill>
                  <a:srgbClr val="4D2F2D"/>
                </a:solidFill>
                <a:latin typeface="Courier"/>
                <a:ea typeface="Courier"/>
                <a:cs typeface="Courier"/>
                <a:sym typeface="Courier"/>
              </a:rPr>
              <a:t>:</a:t>
            </a:r>
          </a:p>
          <a:p>
            <a:pPr>
              <a:buClr>
                <a:srgbClr val="4D2F2D"/>
              </a:buClr>
              <a:buSzPts val="1400"/>
            </a:pPr>
            <a:r>
              <a:rPr lang="en-US" sz="1400" dirty="0">
                <a:solidFill>
                  <a:srgbClr val="4D2F2D"/>
                </a:solidFill>
                <a:latin typeface="Courier"/>
                <a:ea typeface="Courier"/>
                <a:cs typeface="Courier"/>
                <a:sym typeface="Courier"/>
              </a:rPr>
              <a:t>      - operator : In</a:t>
            </a:r>
          </a:p>
          <a:p>
            <a:pPr>
              <a:buClr>
                <a:srgbClr val="4D2F2D"/>
              </a:buClr>
              <a:buSzPts val="1400"/>
            </a:pP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scopeName</a:t>
            </a:r>
            <a:r>
              <a:rPr lang="en-US" sz="1400" dirty="0">
                <a:solidFill>
                  <a:srgbClr val="4D2F2D"/>
                </a:solidFill>
                <a:latin typeface="Courier"/>
                <a:ea typeface="Courier"/>
                <a:cs typeface="Courier"/>
                <a:sym typeface="Courier"/>
              </a:rPr>
              <a:t>: </a:t>
            </a:r>
            <a:r>
              <a:rPr lang="en-US" sz="1400" dirty="0" err="1">
                <a:solidFill>
                  <a:srgbClr val="4D2F2D"/>
                </a:solidFill>
                <a:latin typeface="Courier"/>
                <a:ea typeface="Courier"/>
                <a:cs typeface="Courier"/>
                <a:sym typeface="Courier"/>
              </a:rPr>
              <a:t>PriorityClass</a:t>
            </a:r>
            <a:endParaRPr lang="en-US" sz="1400" dirty="0">
              <a:solidFill>
                <a:srgbClr val="4D2F2D"/>
              </a:solidFill>
              <a:latin typeface="Courier"/>
              <a:ea typeface="Courier"/>
              <a:cs typeface="Courier"/>
              <a:sym typeface="Courier"/>
            </a:endParaRPr>
          </a:p>
          <a:p>
            <a:pPr>
              <a:buClr>
                <a:srgbClr val="4D2F2D"/>
              </a:buClr>
              <a:buSzPts val="1400"/>
            </a:pPr>
            <a:r>
              <a:rPr lang="en-US" sz="1400" dirty="0">
                <a:solidFill>
                  <a:srgbClr val="4D2F2D"/>
                </a:solidFill>
                <a:latin typeface="Courier"/>
                <a:ea typeface="Courier"/>
                <a:cs typeface="Courier"/>
                <a:sym typeface="Courier"/>
              </a:rPr>
              <a:t>        values: ["medium"]</a:t>
            </a:r>
            <a:endParaRPr dirty="0"/>
          </a:p>
        </p:txBody>
      </p:sp>
      <p:sp>
        <p:nvSpPr>
          <p:cNvPr id="16" name="TextBox 15">
            <a:extLst>
              <a:ext uri="{FF2B5EF4-FFF2-40B4-BE49-F238E27FC236}">
                <a16:creationId xmlns:a16="http://schemas.microsoft.com/office/drawing/2014/main" id="{67F5106A-AECB-984B-A06F-3CAC2002997C}"/>
              </a:ext>
            </a:extLst>
          </p:cNvPr>
          <p:cNvSpPr txBox="1"/>
          <p:nvPr/>
        </p:nvSpPr>
        <p:spPr>
          <a:xfrm>
            <a:off x="1311741" y="1706272"/>
            <a:ext cx="1125373" cy="369332"/>
          </a:xfrm>
          <a:prstGeom prst="rect">
            <a:avLst/>
          </a:prstGeom>
          <a:noFill/>
        </p:spPr>
        <p:txBody>
          <a:bodyPr wrap="none" rtlCol="0">
            <a:spAutoFit/>
          </a:bodyPr>
          <a:lstStyle/>
          <a:p>
            <a:r>
              <a:rPr lang="en-US" dirty="0" err="1"/>
              <a:t>quota.yml</a:t>
            </a:r>
            <a:endParaRPr lang="en-US" dirty="0"/>
          </a:p>
        </p:txBody>
      </p:sp>
    </p:spTree>
    <p:extLst>
      <p:ext uri="{BB962C8B-B14F-4D97-AF65-F5344CB8AC3E}">
        <p14:creationId xmlns:p14="http://schemas.microsoft.com/office/powerpoint/2010/main" val="256628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12192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122853" y="6317931"/>
            <a:ext cx="4010899"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3514722" y="6490034"/>
            <a:ext cx="5857876" cy="254044"/>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 y="6273801"/>
            <a:ext cx="542924"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9965555" y="6252635"/>
            <a:ext cx="130116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9159626" y="6356351"/>
            <a:ext cx="28448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a:t>
            </a:fld>
            <a:endParaRPr lang="en-US" sz="1600" dirty="0"/>
          </a:p>
        </p:txBody>
      </p:sp>
      <p:sp>
        <p:nvSpPr>
          <p:cNvPr id="11" name="Google Shape;1603;p228">
            <a:extLst>
              <a:ext uri="{FF2B5EF4-FFF2-40B4-BE49-F238E27FC236}">
                <a16:creationId xmlns:a16="http://schemas.microsoft.com/office/drawing/2014/main" id="{7DD845BE-C3B7-CC40-868C-A039D61A9EAB}"/>
              </a:ext>
            </a:extLst>
          </p:cNvPr>
          <p:cNvSpPr txBox="1">
            <a:spLocks/>
          </p:cNvSpPr>
          <p:nvPr/>
        </p:nvSpPr>
        <p:spPr>
          <a:xfrm>
            <a:off x="730809" y="1861724"/>
            <a:ext cx="10978591" cy="399264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368300">
              <a:lnSpc>
                <a:spcPct val="150000"/>
              </a:lnSpc>
              <a:spcBef>
                <a:spcPts val="0"/>
              </a:spcBef>
              <a:buClr>
                <a:srgbClr val="000000"/>
              </a:buClr>
              <a:buSzPts val="2200"/>
            </a:pPr>
            <a:r>
              <a:rPr lang="en-US" sz="2200" dirty="0"/>
              <a:t>The original form of replication in Kubernetes. Its now preferred to use Replicate Sets via a Deployment</a:t>
            </a:r>
          </a:p>
          <a:p>
            <a:pPr lvl="1" indent="-368300">
              <a:lnSpc>
                <a:spcPct val="150000"/>
              </a:lnSpc>
              <a:spcBef>
                <a:spcPts val="0"/>
              </a:spcBef>
              <a:buClr>
                <a:srgbClr val="000000"/>
              </a:buClr>
              <a:buSzPts val="2200"/>
            </a:pPr>
            <a:r>
              <a:rPr lang="en-US" sz="2200" dirty="0">
                <a:solidFill>
                  <a:srgbClr val="000000"/>
                </a:solidFill>
              </a:rPr>
              <a:t>Ensures that a specified number of pod replicas are running at any one time. If a pod does crash, the Replication Controller replaces it.</a:t>
            </a:r>
          </a:p>
          <a:p>
            <a:pPr lvl="1" indent="-368300">
              <a:lnSpc>
                <a:spcPct val="150000"/>
              </a:lnSpc>
              <a:spcBef>
                <a:spcPts val="0"/>
              </a:spcBef>
              <a:buClr>
                <a:srgbClr val="000000"/>
              </a:buClr>
              <a:buSzPts val="2200"/>
            </a:pPr>
            <a:r>
              <a:rPr lang="en-US" sz="2200" dirty="0">
                <a:solidFill>
                  <a:srgbClr val="000000"/>
                </a:solidFill>
              </a:rPr>
              <a:t>Allows you to scale the number of pods, and to update or delete multiple pods with a single command.</a:t>
            </a:r>
          </a:p>
          <a:p>
            <a:pPr lvl="1" indent="-368300">
              <a:lnSpc>
                <a:spcPct val="150000"/>
              </a:lnSpc>
              <a:spcBef>
                <a:spcPts val="0"/>
              </a:spcBef>
              <a:buClr>
                <a:srgbClr val="000000"/>
              </a:buClr>
              <a:buSzPts val="2200"/>
            </a:pPr>
            <a:endParaRPr lang="en-US" sz="2200" dirty="0">
              <a:solidFill>
                <a:srgbClr val="000000"/>
              </a:solidFill>
            </a:endParaRPr>
          </a:p>
        </p:txBody>
      </p:sp>
      <p:sp>
        <p:nvSpPr>
          <p:cNvPr id="12" name="Title 1">
            <a:extLst>
              <a:ext uri="{FF2B5EF4-FFF2-40B4-BE49-F238E27FC236}">
                <a16:creationId xmlns:a16="http://schemas.microsoft.com/office/drawing/2014/main" id="{DFA1380D-6487-C14B-8286-EBD86904B226}"/>
              </a:ext>
            </a:extLst>
          </p:cNvPr>
          <p:cNvSpPr txBox="1">
            <a:spLocks/>
          </p:cNvSpPr>
          <p:nvPr/>
        </p:nvSpPr>
        <p:spPr>
          <a:xfrm>
            <a:off x="790574" y="62159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Replication Controller</a:t>
            </a:r>
          </a:p>
        </p:txBody>
      </p:sp>
    </p:spTree>
    <p:extLst>
      <p:ext uri="{BB962C8B-B14F-4D97-AF65-F5344CB8AC3E}">
        <p14:creationId xmlns:p14="http://schemas.microsoft.com/office/powerpoint/2010/main" val="1887902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9431</TotalTime>
  <Words>7565</Words>
  <Application>Microsoft Macintosh PowerPoint</Application>
  <PresentationFormat>Widescreen</PresentationFormat>
  <Paragraphs>1041</Paragraphs>
  <Slides>87</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Courier</vt:lpstr>
      <vt:lpstr>Noto Sans Symbols</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kubectl get pod –l name=&lt;label&gt;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Shekhar Agrawal</dc:creator>
  <cp:lastModifiedBy>Shekhar Agrawal</cp:lastModifiedBy>
  <cp:revision>955</cp:revision>
  <dcterms:created xsi:type="dcterms:W3CDTF">2019-03-08T06:08:39Z</dcterms:created>
  <dcterms:modified xsi:type="dcterms:W3CDTF">2019-03-14T06:37:28Z</dcterms:modified>
</cp:coreProperties>
</file>